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30"/>
  </p:handoutMasterIdLst>
  <p:sldIdLst>
    <p:sldId id="283" r:id="rId4"/>
    <p:sldId id="258" r:id="rId6"/>
    <p:sldId id="259" r:id="rId7"/>
    <p:sldId id="271" r:id="rId8"/>
    <p:sldId id="281" r:id="rId9"/>
    <p:sldId id="263" r:id="rId10"/>
    <p:sldId id="308" r:id="rId11"/>
    <p:sldId id="309" r:id="rId12"/>
    <p:sldId id="265" r:id="rId13"/>
    <p:sldId id="311" r:id="rId14"/>
    <p:sldId id="317" r:id="rId15"/>
    <p:sldId id="280" r:id="rId16"/>
    <p:sldId id="261" r:id="rId17"/>
    <p:sldId id="266" r:id="rId18"/>
    <p:sldId id="272" r:id="rId19"/>
    <p:sldId id="312" r:id="rId20"/>
    <p:sldId id="313" r:id="rId21"/>
    <p:sldId id="279" r:id="rId22"/>
    <p:sldId id="269" r:id="rId23"/>
    <p:sldId id="314" r:id="rId24"/>
    <p:sldId id="315" r:id="rId25"/>
    <p:sldId id="316" r:id="rId26"/>
    <p:sldId id="262" r:id="rId27"/>
    <p:sldId id="267" r:id="rId28"/>
    <p:sldId id="282"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A7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294" y="108"/>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45.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83581-F395-45E7-BCD1-5340EE57D81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8A3BF-D9B9-4550-9775-9852C43345F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88D337-772F-4024-8D37-B5CC89793B7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88D337-772F-4024-8D37-B5CC89793B7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E8911D-3B2B-43F6-95BD-C300F8D7669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0826B-D42A-9844-8E6E-DB15A56B180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2EAF06C-EB78-4A2E-8246-34BB7FBADFF3}"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2EAF06C-EB78-4A2E-8246-34BB7FBADFF3}"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2EAF06C-EB78-4A2E-8246-34BB7FBADFF3}"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E8911D-3B2B-43F6-95BD-C300F8D7669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FC5F9A-03A2-4CBD-831C-BE6E2EBDD6C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55941D-49DC-4EE6-A2EA-ACB1A97A2AC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25CCEA-3F45-46FD-873C-10FB1242F40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E8911D-3B2B-43F6-95BD-C300F8D7669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E8911D-3B2B-43F6-95BD-C300F8D7669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E8911D-3B2B-43F6-95BD-C300F8D7669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0C54F18-287D-4D0A-AC97-80AE977C1D1D}"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5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069673" y="1720564"/>
            <a:ext cx="4086528" cy="4207118"/>
          </a:xfrm>
          <a:custGeom>
            <a:avLst/>
            <a:gdLst>
              <a:gd name="connsiteX0" fmla="*/ 982930 w 4086528"/>
              <a:gd name="connsiteY0" fmla="*/ 3437236 h 4207118"/>
              <a:gd name="connsiteX1" fmla="*/ 1491053 w 4086528"/>
              <a:gd name="connsiteY1" fmla="*/ 3437236 h 4207118"/>
              <a:gd name="connsiteX2" fmla="*/ 1683525 w 4086528"/>
              <a:gd name="connsiteY2" fmla="*/ 3822177 h 4207118"/>
              <a:gd name="connsiteX3" fmla="*/ 1491053 w 4086528"/>
              <a:gd name="connsiteY3" fmla="*/ 4207118 h 4207118"/>
              <a:gd name="connsiteX4" fmla="*/ 982930 w 4086528"/>
              <a:gd name="connsiteY4" fmla="*/ 4207118 h 4207118"/>
              <a:gd name="connsiteX5" fmla="*/ 790459 w 4086528"/>
              <a:gd name="connsiteY5" fmla="*/ 3822177 h 4207118"/>
              <a:gd name="connsiteX6" fmla="*/ 1794188 w 4086528"/>
              <a:gd name="connsiteY6" fmla="*/ 2997285 h 4207118"/>
              <a:gd name="connsiteX7" fmla="*/ 2302311 w 4086528"/>
              <a:gd name="connsiteY7" fmla="*/ 2997285 h 4207118"/>
              <a:gd name="connsiteX8" fmla="*/ 2494782 w 4086528"/>
              <a:gd name="connsiteY8" fmla="*/ 3382227 h 4207118"/>
              <a:gd name="connsiteX9" fmla="*/ 2302311 w 4086528"/>
              <a:gd name="connsiteY9" fmla="*/ 3767168 h 4207118"/>
              <a:gd name="connsiteX10" fmla="*/ 1794188 w 4086528"/>
              <a:gd name="connsiteY10" fmla="*/ 3767168 h 4207118"/>
              <a:gd name="connsiteX11" fmla="*/ 1601717 w 4086528"/>
              <a:gd name="connsiteY11" fmla="*/ 3382227 h 4207118"/>
              <a:gd name="connsiteX12" fmla="*/ 982930 w 4086528"/>
              <a:gd name="connsiteY12" fmla="*/ 2591891 h 4207118"/>
              <a:gd name="connsiteX13" fmla="*/ 1491053 w 4086528"/>
              <a:gd name="connsiteY13" fmla="*/ 2591891 h 4207118"/>
              <a:gd name="connsiteX14" fmla="*/ 1683525 w 4086528"/>
              <a:gd name="connsiteY14" fmla="*/ 2976833 h 4207118"/>
              <a:gd name="connsiteX15" fmla="*/ 1491053 w 4086528"/>
              <a:gd name="connsiteY15" fmla="*/ 3361774 h 4207118"/>
              <a:gd name="connsiteX16" fmla="*/ 982930 w 4086528"/>
              <a:gd name="connsiteY16" fmla="*/ 3361774 h 4207118"/>
              <a:gd name="connsiteX17" fmla="*/ 790459 w 4086528"/>
              <a:gd name="connsiteY17" fmla="*/ 2976833 h 4207118"/>
              <a:gd name="connsiteX18" fmla="*/ 2574676 w 4086528"/>
              <a:gd name="connsiteY18" fmla="*/ 2572676 h 4207118"/>
              <a:gd name="connsiteX19" fmla="*/ 3082800 w 4086528"/>
              <a:gd name="connsiteY19" fmla="*/ 2572676 h 4207118"/>
              <a:gd name="connsiteX20" fmla="*/ 3275271 w 4086528"/>
              <a:gd name="connsiteY20" fmla="*/ 2957617 h 4207118"/>
              <a:gd name="connsiteX21" fmla="*/ 3082800 w 4086528"/>
              <a:gd name="connsiteY21" fmla="*/ 3342558 h 4207118"/>
              <a:gd name="connsiteX22" fmla="*/ 2574676 w 4086528"/>
              <a:gd name="connsiteY22" fmla="*/ 3342558 h 4207118"/>
              <a:gd name="connsiteX23" fmla="*/ 2382205 w 4086528"/>
              <a:gd name="connsiteY23" fmla="*/ 2957617 h 4207118"/>
              <a:gd name="connsiteX24" fmla="*/ 1794188 w 4086528"/>
              <a:gd name="connsiteY24" fmla="*/ 2151940 h 4207118"/>
              <a:gd name="connsiteX25" fmla="*/ 2302311 w 4086528"/>
              <a:gd name="connsiteY25" fmla="*/ 2151940 h 4207118"/>
              <a:gd name="connsiteX26" fmla="*/ 2494782 w 4086528"/>
              <a:gd name="connsiteY26" fmla="*/ 2536882 h 4207118"/>
              <a:gd name="connsiteX27" fmla="*/ 2302311 w 4086528"/>
              <a:gd name="connsiteY27" fmla="*/ 2921824 h 4207118"/>
              <a:gd name="connsiteX28" fmla="*/ 1794188 w 4086528"/>
              <a:gd name="connsiteY28" fmla="*/ 2921824 h 4207118"/>
              <a:gd name="connsiteX29" fmla="*/ 1601717 w 4086528"/>
              <a:gd name="connsiteY29" fmla="*/ 2536882 h 4207118"/>
              <a:gd name="connsiteX30" fmla="*/ 192471 w 4086528"/>
              <a:gd name="connsiteY30" fmla="*/ 2149856 h 4207118"/>
              <a:gd name="connsiteX31" fmla="*/ 700594 w 4086528"/>
              <a:gd name="connsiteY31" fmla="*/ 2149856 h 4207118"/>
              <a:gd name="connsiteX32" fmla="*/ 893065 w 4086528"/>
              <a:gd name="connsiteY32" fmla="*/ 2534797 h 4207118"/>
              <a:gd name="connsiteX33" fmla="*/ 700594 w 4086528"/>
              <a:gd name="connsiteY33" fmla="*/ 2919738 h 4207118"/>
              <a:gd name="connsiteX34" fmla="*/ 192471 w 4086528"/>
              <a:gd name="connsiteY34" fmla="*/ 2919738 h 4207118"/>
              <a:gd name="connsiteX35" fmla="*/ 0 w 4086528"/>
              <a:gd name="connsiteY35" fmla="*/ 2534797 h 4207118"/>
              <a:gd name="connsiteX36" fmla="*/ 3385934 w 4086528"/>
              <a:gd name="connsiteY36" fmla="*/ 2132725 h 4207118"/>
              <a:gd name="connsiteX37" fmla="*/ 3894057 w 4086528"/>
              <a:gd name="connsiteY37" fmla="*/ 2132725 h 4207118"/>
              <a:gd name="connsiteX38" fmla="*/ 4086528 w 4086528"/>
              <a:gd name="connsiteY38" fmla="*/ 2517667 h 4207118"/>
              <a:gd name="connsiteX39" fmla="*/ 3894057 w 4086528"/>
              <a:gd name="connsiteY39" fmla="*/ 2902607 h 4207118"/>
              <a:gd name="connsiteX40" fmla="*/ 3385934 w 4086528"/>
              <a:gd name="connsiteY40" fmla="*/ 2902607 h 4207118"/>
              <a:gd name="connsiteX41" fmla="*/ 3193463 w 4086528"/>
              <a:gd name="connsiteY41" fmla="*/ 2517667 h 4207118"/>
              <a:gd name="connsiteX42" fmla="*/ 2574676 w 4086528"/>
              <a:gd name="connsiteY42" fmla="*/ 1727331 h 4207118"/>
              <a:gd name="connsiteX43" fmla="*/ 3082800 w 4086528"/>
              <a:gd name="connsiteY43" fmla="*/ 1727331 h 4207118"/>
              <a:gd name="connsiteX44" fmla="*/ 3275271 w 4086528"/>
              <a:gd name="connsiteY44" fmla="*/ 2112272 h 4207118"/>
              <a:gd name="connsiteX45" fmla="*/ 3082800 w 4086528"/>
              <a:gd name="connsiteY45" fmla="*/ 2497214 h 4207118"/>
              <a:gd name="connsiteX46" fmla="*/ 2574676 w 4086528"/>
              <a:gd name="connsiteY46" fmla="*/ 2497214 h 4207118"/>
              <a:gd name="connsiteX47" fmla="*/ 2382205 w 4086528"/>
              <a:gd name="connsiteY47" fmla="*/ 2112272 h 4207118"/>
              <a:gd name="connsiteX48" fmla="*/ 1003729 w 4086528"/>
              <a:gd name="connsiteY48" fmla="*/ 1709905 h 4207118"/>
              <a:gd name="connsiteX49" fmla="*/ 1511853 w 4086528"/>
              <a:gd name="connsiteY49" fmla="*/ 1709905 h 4207118"/>
              <a:gd name="connsiteX50" fmla="*/ 1704324 w 4086528"/>
              <a:gd name="connsiteY50" fmla="*/ 2094847 h 4207118"/>
              <a:gd name="connsiteX51" fmla="*/ 1511853 w 4086528"/>
              <a:gd name="connsiteY51" fmla="*/ 2479787 h 4207118"/>
              <a:gd name="connsiteX52" fmla="*/ 1003729 w 4086528"/>
              <a:gd name="connsiteY52" fmla="*/ 2479787 h 4207118"/>
              <a:gd name="connsiteX53" fmla="*/ 811258 w 4086528"/>
              <a:gd name="connsiteY53" fmla="*/ 2094847 h 4207118"/>
              <a:gd name="connsiteX54" fmla="*/ 192471 w 4086528"/>
              <a:gd name="connsiteY54" fmla="*/ 1304511 h 4207118"/>
              <a:gd name="connsiteX55" fmla="*/ 700594 w 4086528"/>
              <a:gd name="connsiteY55" fmla="*/ 1304511 h 4207118"/>
              <a:gd name="connsiteX56" fmla="*/ 893065 w 4086528"/>
              <a:gd name="connsiteY56" fmla="*/ 1689453 h 4207118"/>
              <a:gd name="connsiteX57" fmla="*/ 700594 w 4086528"/>
              <a:gd name="connsiteY57" fmla="*/ 2074394 h 4207118"/>
              <a:gd name="connsiteX58" fmla="*/ 192471 w 4086528"/>
              <a:gd name="connsiteY58" fmla="*/ 2074394 h 4207118"/>
              <a:gd name="connsiteX59" fmla="*/ 0 w 4086528"/>
              <a:gd name="connsiteY59" fmla="*/ 1689453 h 4207118"/>
              <a:gd name="connsiteX60" fmla="*/ 3385934 w 4086528"/>
              <a:gd name="connsiteY60" fmla="*/ 1287380 h 4207118"/>
              <a:gd name="connsiteX61" fmla="*/ 3894057 w 4086528"/>
              <a:gd name="connsiteY61" fmla="*/ 1287380 h 4207118"/>
              <a:gd name="connsiteX62" fmla="*/ 4086528 w 4086528"/>
              <a:gd name="connsiteY62" fmla="*/ 1672322 h 4207118"/>
              <a:gd name="connsiteX63" fmla="*/ 3894057 w 4086528"/>
              <a:gd name="connsiteY63" fmla="*/ 2057264 h 4207118"/>
              <a:gd name="connsiteX64" fmla="*/ 3385934 w 4086528"/>
              <a:gd name="connsiteY64" fmla="*/ 2057264 h 4207118"/>
              <a:gd name="connsiteX65" fmla="*/ 3193463 w 4086528"/>
              <a:gd name="connsiteY65" fmla="*/ 1672322 h 4207118"/>
              <a:gd name="connsiteX66" fmla="*/ 1795045 w 4086528"/>
              <a:gd name="connsiteY66" fmla="*/ 1285296 h 4207118"/>
              <a:gd name="connsiteX67" fmla="*/ 2303169 w 4086528"/>
              <a:gd name="connsiteY67" fmla="*/ 1285296 h 4207118"/>
              <a:gd name="connsiteX68" fmla="*/ 2495640 w 4086528"/>
              <a:gd name="connsiteY68" fmla="*/ 1670237 h 4207118"/>
              <a:gd name="connsiteX69" fmla="*/ 2303169 w 4086528"/>
              <a:gd name="connsiteY69" fmla="*/ 2055178 h 4207118"/>
              <a:gd name="connsiteX70" fmla="*/ 1795045 w 4086528"/>
              <a:gd name="connsiteY70" fmla="*/ 2055178 h 4207118"/>
              <a:gd name="connsiteX71" fmla="*/ 1602574 w 4086528"/>
              <a:gd name="connsiteY71" fmla="*/ 1670237 h 4207118"/>
              <a:gd name="connsiteX72" fmla="*/ 1003729 w 4086528"/>
              <a:gd name="connsiteY72" fmla="*/ 864560 h 4207118"/>
              <a:gd name="connsiteX73" fmla="*/ 1511853 w 4086528"/>
              <a:gd name="connsiteY73" fmla="*/ 864560 h 4207118"/>
              <a:gd name="connsiteX74" fmla="*/ 1704324 w 4086528"/>
              <a:gd name="connsiteY74" fmla="*/ 1249502 h 4207118"/>
              <a:gd name="connsiteX75" fmla="*/ 1511853 w 4086528"/>
              <a:gd name="connsiteY75" fmla="*/ 1634444 h 4207118"/>
              <a:gd name="connsiteX76" fmla="*/ 1003729 w 4086528"/>
              <a:gd name="connsiteY76" fmla="*/ 1634444 h 4207118"/>
              <a:gd name="connsiteX77" fmla="*/ 811258 w 4086528"/>
              <a:gd name="connsiteY77" fmla="*/ 1249502 h 4207118"/>
              <a:gd name="connsiteX78" fmla="*/ 2606303 w 4086528"/>
              <a:gd name="connsiteY78" fmla="*/ 845345 h 4207118"/>
              <a:gd name="connsiteX79" fmla="*/ 3114427 w 4086528"/>
              <a:gd name="connsiteY79" fmla="*/ 845345 h 4207118"/>
              <a:gd name="connsiteX80" fmla="*/ 3306898 w 4086528"/>
              <a:gd name="connsiteY80" fmla="*/ 1230287 h 4207118"/>
              <a:gd name="connsiteX81" fmla="*/ 3114427 w 4086528"/>
              <a:gd name="connsiteY81" fmla="*/ 1615227 h 4207118"/>
              <a:gd name="connsiteX82" fmla="*/ 2606303 w 4086528"/>
              <a:gd name="connsiteY82" fmla="*/ 1615227 h 4207118"/>
              <a:gd name="connsiteX83" fmla="*/ 2413833 w 4086528"/>
              <a:gd name="connsiteY83" fmla="*/ 1230287 h 4207118"/>
              <a:gd name="connsiteX84" fmla="*/ 1795045 w 4086528"/>
              <a:gd name="connsiteY84" fmla="*/ 439951 h 4207118"/>
              <a:gd name="connsiteX85" fmla="*/ 2303169 w 4086528"/>
              <a:gd name="connsiteY85" fmla="*/ 439951 h 4207118"/>
              <a:gd name="connsiteX86" fmla="*/ 2495640 w 4086528"/>
              <a:gd name="connsiteY86" fmla="*/ 824892 h 4207118"/>
              <a:gd name="connsiteX87" fmla="*/ 2303169 w 4086528"/>
              <a:gd name="connsiteY87" fmla="*/ 1209834 h 4207118"/>
              <a:gd name="connsiteX88" fmla="*/ 1795045 w 4086528"/>
              <a:gd name="connsiteY88" fmla="*/ 1209834 h 4207118"/>
              <a:gd name="connsiteX89" fmla="*/ 1602574 w 4086528"/>
              <a:gd name="connsiteY89" fmla="*/ 824892 h 4207118"/>
              <a:gd name="connsiteX90" fmla="*/ 2606303 w 4086528"/>
              <a:gd name="connsiteY90" fmla="*/ 0 h 4207118"/>
              <a:gd name="connsiteX91" fmla="*/ 3114427 w 4086528"/>
              <a:gd name="connsiteY91" fmla="*/ 0 h 4207118"/>
              <a:gd name="connsiteX92" fmla="*/ 3306898 w 4086528"/>
              <a:gd name="connsiteY92" fmla="*/ 384942 h 4207118"/>
              <a:gd name="connsiteX93" fmla="*/ 3114427 w 4086528"/>
              <a:gd name="connsiteY93" fmla="*/ 769883 h 4207118"/>
              <a:gd name="connsiteX94" fmla="*/ 2606303 w 4086528"/>
              <a:gd name="connsiteY94" fmla="*/ 769883 h 4207118"/>
              <a:gd name="connsiteX95" fmla="*/ 2413833 w 4086528"/>
              <a:gd name="connsiteY95" fmla="*/ 384942 h 420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86528" h="4207118">
                <a:moveTo>
                  <a:pt x="982930" y="3437236"/>
                </a:moveTo>
                <a:lnTo>
                  <a:pt x="1491053" y="3437236"/>
                </a:lnTo>
                <a:lnTo>
                  <a:pt x="1683525" y="3822177"/>
                </a:lnTo>
                <a:lnTo>
                  <a:pt x="1491053" y="4207118"/>
                </a:lnTo>
                <a:lnTo>
                  <a:pt x="982930" y="4207118"/>
                </a:lnTo>
                <a:lnTo>
                  <a:pt x="790459" y="3822177"/>
                </a:lnTo>
                <a:close/>
                <a:moveTo>
                  <a:pt x="1794188" y="2997285"/>
                </a:moveTo>
                <a:lnTo>
                  <a:pt x="2302311" y="2997285"/>
                </a:lnTo>
                <a:lnTo>
                  <a:pt x="2494782" y="3382227"/>
                </a:lnTo>
                <a:lnTo>
                  <a:pt x="2302311" y="3767168"/>
                </a:lnTo>
                <a:lnTo>
                  <a:pt x="1794188" y="3767168"/>
                </a:lnTo>
                <a:lnTo>
                  <a:pt x="1601717" y="3382227"/>
                </a:lnTo>
                <a:close/>
                <a:moveTo>
                  <a:pt x="982930" y="2591891"/>
                </a:moveTo>
                <a:lnTo>
                  <a:pt x="1491053" y="2591891"/>
                </a:lnTo>
                <a:lnTo>
                  <a:pt x="1683525" y="2976833"/>
                </a:lnTo>
                <a:lnTo>
                  <a:pt x="1491053" y="3361774"/>
                </a:lnTo>
                <a:lnTo>
                  <a:pt x="982930" y="3361774"/>
                </a:lnTo>
                <a:lnTo>
                  <a:pt x="790459" y="2976833"/>
                </a:lnTo>
                <a:close/>
                <a:moveTo>
                  <a:pt x="2574676" y="2572676"/>
                </a:moveTo>
                <a:lnTo>
                  <a:pt x="3082800" y="2572676"/>
                </a:lnTo>
                <a:lnTo>
                  <a:pt x="3275271" y="2957617"/>
                </a:lnTo>
                <a:lnTo>
                  <a:pt x="3082800" y="3342558"/>
                </a:lnTo>
                <a:lnTo>
                  <a:pt x="2574676" y="3342558"/>
                </a:lnTo>
                <a:lnTo>
                  <a:pt x="2382205" y="2957617"/>
                </a:lnTo>
                <a:close/>
                <a:moveTo>
                  <a:pt x="1794188" y="2151940"/>
                </a:moveTo>
                <a:lnTo>
                  <a:pt x="2302311" y="2151940"/>
                </a:lnTo>
                <a:lnTo>
                  <a:pt x="2494782" y="2536882"/>
                </a:lnTo>
                <a:lnTo>
                  <a:pt x="2302311" y="2921824"/>
                </a:lnTo>
                <a:lnTo>
                  <a:pt x="1794188" y="2921824"/>
                </a:lnTo>
                <a:lnTo>
                  <a:pt x="1601717" y="2536882"/>
                </a:lnTo>
                <a:close/>
                <a:moveTo>
                  <a:pt x="192471" y="2149856"/>
                </a:moveTo>
                <a:lnTo>
                  <a:pt x="700594" y="2149856"/>
                </a:lnTo>
                <a:lnTo>
                  <a:pt x="893065" y="2534797"/>
                </a:lnTo>
                <a:lnTo>
                  <a:pt x="700594" y="2919738"/>
                </a:lnTo>
                <a:lnTo>
                  <a:pt x="192471" y="2919738"/>
                </a:lnTo>
                <a:lnTo>
                  <a:pt x="0" y="2534797"/>
                </a:lnTo>
                <a:close/>
                <a:moveTo>
                  <a:pt x="3385934" y="2132725"/>
                </a:moveTo>
                <a:lnTo>
                  <a:pt x="3894057" y="2132725"/>
                </a:lnTo>
                <a:lnTo>
                  <a:pt x="4086528" y="2517667"/>
                </a:lnTo>
                <a:lnTo>
                  <a:pt x="3894057" y="2902607"/>
                </a:lnTo>
                <a:lnTo>
                  <a:pt x="3385934" y="2902607"/>
                </a:lnTo>
                <a:lnTo>
                  <a:pt x="3193463" y="2517667"/>
                </a:lnTo>
                <a:close/>
                <a:moveTo>
                  <a:pt x="2574676" y="1727331"/>
                </a:moveTo>
                <a:lnTo>
                  <a:pt x="3082800" y="1727331"/>
                </a:lnTo>
                <a:lnTo>
                  <a:pt x="3275271" y="2112272"/>
                </a:lnTo>
                <a:lnTo>
                  <a:pt x="3082800" y="2497214"/>
                </a:lnTo>
                <a:lnTo>
                  <a:pt x="2574676" y="2497214"/>
                </a:lnTo>
                <a:lnTo>
                  <a:pt x="2382205" y="2112272"/>
                </a:lnTo>
                <a:close/>
                <a:moveTo>
                  <a:pt x="1003729" y="1709905"/>
                </a:moveTo>
                <a:lnTo>
                  <a:pt x="1511853" y="1709905"/>
                </a:lnTo>
                <a:lnTo>
                  <a:pt x="1704324" y="2094847"/>
                </a:lnTo>
                <a:lnTo>
                  <a:pt x="1511853" y="2479787"/>
                </a:lnTo>
                <a:lnTo>
                  <a:pt x="1003729" y="2479787"/>
                </a:lnTo>
                <a:lnTo>
                  <a:pt x="811258" y="2094847"/>
                </a:lnTo>
                <a:close/>
                <a:moveTo>
                  <a:pt x="192471" y="1304511"/>
                </a:moveTo>
                <a:lnTo>
                  <a:pt x="700594" y="1304511"/>
                </a:lnTo>
                <a:lnTo>
                  <a:pt x="893065" y="1689453"/>
                </a:lnTo>
                <a:lnTo>
                  <a:pt x="700594" y="2074394"/>
                </a:lnTo>
                <a:lnTo>
                  <a:pt x="192471" y="2074394"/>
                </a:lnTo>
                <a:lnTo>
                  <a:pt x="0" y="1689453"/>
                </a:lnTo>
                <a:close/>
                <a:moveTo>
                  <a:pt x="3385934" y="1287380"/>
                </a:moveTo>
                <a:lnTo>
                  <a:pt x="3894057" y="1287380"/>
                </a:lnTo>
                <a:lnTo>
                  <a:pt x="4086528" y="1672322"/>
                </a:lnTo>
                <a:lnTo>
                  <a:pt x="3894057" y="2057264"/>
                </a:lnTo>
                <a:lnTo>
                  <a:pt x="3385934" y="2057264"/>
                </a:lnTo>
                <a:lnTo>
                  <a:pt x="3193463" y="1672322"/>
                </a:lnTo>
                <a:close/>
                <a:moveTo>
                  <a:pt x="1795045" y="1285296"/>
                </a:moveTo>
                <a:lnTo>
                  <a:pt x="2303169" y="1285296"/>
                </a:lnTo>
                <a:lnTo>
                  <a:pt x="2495640" y="1670237"/>
                </a:lnTo>
                <a:lnTo>
                  <a:pt x="2303169" y="2055178"/>
                </a:lnTo>
                <a:lnTo>
                  <a:pt x="1795045" y="2055178"/>
                </a:lnTo>
                <a:lnTo>
                  <a:pt x="1602574" y="1670237"/>
                </a:lnTo>
                <a:close/>
                <a:moveTo>
                  <a:pt x="1003729" y="864560"/>
                </a:moveTo>
                <a:lnTo>
                  <a:pt x="1511853" y="864560"/>
                </a:lnTo>
                <a:lnTo>
                  <a:pt x="1704324" y="1249502"/>
                </a:lnTo>
                <a:lnTo>
                  <a:pt x="1511853" y="1634444"/>
                </a:lnTo>
                <a:lnTo>
                  <a:pt x="1003729" y="1634444"/>
                </a:lnTo>
                <a:lnTo>
                  <a:pt x="811258" y="1249502"/>
                </a:lnTo>
                <a:close/>
                <a:moveTo>
                  <a:pt x="2606303" y="845345"/>
                </a:moveTo>
                <a:lnTo>
                  <a:pt x="3114427" y="845345"/>
                </a:lnTo>
                <a:lnTo>
                  <a:pt x="3306898" y="1230287"/>
                </a:lnTo>
                <a:lnTo>
                  <a:pt x="3114427" y="1615227"/>
                </a:lnTo>
                <a:lnTo>
                  <a:pt x="2606303" y="1615227"/>
                </a:lnTo>
                <a:lnTo>
                  <a:pt x="2413833" y="1230287"/>
                </a:lnTo>
                <a:close/>
                <a:moveTo>
                  <a:pt x="1795045" y="439951"/>
                </a:moveTo>
                <a:lnTo>
                  <a:pt x="2303169" y="439951"/>
                </a:lnTo>
                <a:lnTo>
                  <a:pt x="2495640" y="824892"/>
                </a:lnTo>
                <a:lnTo>
                  <a:pt x="2303169" y="1209834"/>
                </a:lnTo>
                <a:lnTo>
                  <a:pt x="1795045" y="1209834"/>
                </a:lnTo>
                <a:lnTo>
                  <a:pt x="1602574" y="824892"/>
                </a:lnTo>
                <a:close/>
                <a:moveTo>
                  <a:pt x="2606303" y="0"/>
                </a:moveTo>
                <a:lnTo>
                  <a:pt x="3114427" y="0"/>
                </a:lnTo>
                <a:lnTo>
                  <a:pt x="3306898" y="384942"/>
                </a:lnTo>
                <a:lnTo>
                  <a:pt x="3114427" y="769883"/>
                </a:lnTo>
                <a:lnTo>
                  <a:pt x="2606303" y="769883"/>
                </a:lnTo>
                <a:lnTo>
                  <a:pt x="2413833" y="384942"/>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8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custDataLst>
              <p:tags r:id="rId2"/>
            </p:custDataLst>
          </p:nvPr>
        </p:nvSpPr>
        <p:spPr>
          <a:xfrm>
            <a:off x="1242501" y="2732695"/>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
        <p:nvSpPr>
          <p:cNvPr id="15" name="图片占位符 14"/>
          <p:cNvSpPr>
            <a:spLocks noGrp="1"/>
          </p:cNvSpPr>
          <p:nvPr>
            <p:ph type="pic" sz="quarter" idx="11"/>
            <p:custDataLst>
              <p:tags r:id="rId3"/>
            </p:custDataLst>
          </p:nvPr>
        </p:nvSpPr>
        <p:spPr>
          <a:xfrm>
            <a:off x="9280151" y="2732697"/>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
        <p:nvSpPr>
          <p:cNvPr id="14" name="图片占位符 13"/>
          <p:cNvSpPr>
            <a:spLocks noGrp="1"/>
          </p:cNvSpPr>
          <p:nvPr>
            <p:ph type="pic" sz="quarter" idx="12"/>
            <p:custDataLst>
              <p:tags r:id="rId4"/>
            </p:custDataLst>
          </p:nvPr>
        </p:nvSpPr>
        <p:spPr>
          <a:xfrm>
            <a:off x="6598701" y="2732697"/>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
        <p:nvSpPr>
          <p:cNvPr id="13" name="图片占位符 12"/>
          <p:cNvSpPr>
            <a:spLocks noGrp="1"/>
          </p:cNvSpPr>
          <p:nvPr>
            <p:ph type="pic" sz="quarter" idx="13"/>
            <p:custDataLst>
              <p:tags r:id="rId5"/>
            </p:custDataLst>
          </p:nvPr>
        </p:nvSpPr>
        <p:spPr>
          <a:xfrm>
            <a:off x="3920601" y="2732697"/>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mage + 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6_自定义版式">
    <p:spTree>
      <p:nvGrpSpPr>
        <p:cNvPr id="1" name=""/>
        <p:cNvGrpSpPr/>
        <p:nvPr/>
      </p:nvGrpSpPr>
      <p:grpSpPr>
        <a:xfrm>
          <a:off x="0" y="0"/>
          <a:ext cx="0" cy="0"/>
          <a:chOff x="0" y="0"/>
          <a:chExt cx="0" cy="0"/>
        </a:xfrm>
      </p:grpSpPr>
      <p:sp>
        <p:nvSpPr>
          <p:cNvPr id="14" name="图片占位符 13"/>
          <p:cNvSpPr>
            <a:spLocks noGrp="1"/>
          </p:cNvSpPr>
          <p:nvPr>
            <p:ph type="pic" sz="quarter" idx="14"/>
            <p:custDataLst>
              <p:tags r:id="rId2"/>
            </p:custDataLst>
          </p:nvPr>
        </p:nvSpPr>
        <p:spPr>
          <a:xfrm>
            <a:off x="9160924" y="2248783"/>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
        <p:nvSpPr>
          <p:cNvPr id="16" name="图片占位符 15"/>
          <p:cNvSpPr>
            <a:spLocks noGrp="1"/>
          </p:cNvSpPr>
          <p:nvPr>
            <p:ph type="pic" sz="quarter" idx="12"/>
            <p:custDataLst>
              <p:tags r:id="rId3"/>
            </p:custDataLst>
          </p:nvPr>
        </p:nvSpPr>
        <p:spPr>
          <a:xfrm>
            <a:off x="5366266" y="1772531"/>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
        <p:nvSpPr>
          <p:cNvPr id="15" name="图片占位符 14"/>
          <p:cNvSpPr>
            <a:spLocks noGrp="1"/>
          </p:cNvSpPr>
          <p:nvPr>
            <p:ph type="pic" sz="quarter" idx="13"/>
            <p:custDataLst>
              <p:tags r:id="rId4"/>
            </p:custDataLst>
          </p:nvPr>
        </p:nvSpPr>
        <p:spPr>
          <a:xfrm>
            <a:off x="7263596" y="2248781"/>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
        <p:nvSpPr>
          <p:cNvPr id="18" name="图片占位符 17"/>
          <p:cNvSpPr>
            <a:spLocks noGrp="1"/>
          </p:cNvSpPr>
          <p:nvPr>
            <p:ph type="pic" sz="quarter" idx="10"/>
            <p:custDataLst>
              <p:tags r:id="rId5"/>
            </p:custDataLst>
          </p:nvPr>
        </p:nvSpPr>
        <p:spPr>
          <a:xfrm>
            <a:off x="1571606" y="2248779"/>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
        <p:nvSpPr>
          <p:cNvPr id="17" name="图片占位符 16"/>
          <p:cNvSpPr>
            <a:spLocks noGrp="1"/>
          </p:cNvSpPr>
          <p:nvPr>
            <p:ph type="pic" sz="quarter" idx="11"/>
            <p:custDataLst>
              <p:tags r:id="rId6"/>
            </p:custDataLst>
          </p:nvPr>
        </p:nvSpPr>
        <p:spPr>
          <a:xfrm>
            <a:off x="3468936" y="2248779"/>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自定义版式">
    <p:spTree>
      <p:nvGrpSpPr>
        <p:cNvPr id="1" name=""/>
        <p:cNvGrpSpPr/>
        <p:nvPr/>
      </p:nvGrpSpPr>
      <p:grpSpPr>
        <a:xfrm>
          <a:off x="0" y="0"/>
          <a:ext cx="0" cy="0"/>
          <a:chOff x="0" y="0"/>
          <a:chExt cx="0" cy="0"/>
        </a:xfrm>
      </p:grpSpPr>
      <p:sp>
        <p:nvSpPr>
          <p:cNvPr id="10" name="图片占位符 9"/>
          <p:cNvSpPr>
            <a:spLocks noGrp="1"/>
          </p:cNvSpPr>
          <p:nvPr>
            <p:ph type="pic" sz="quarter" idx="10"/>
            <p:custDataLst>
              <p:tags r:id="rId2"/>
            </p:custDataLst>
          </p:nvPr>
        </p:nvSpPr>
        <p:spPr>
          <a:xfrm>
            <a:off x="1547829" y="1993900"/>
            <a:ext cx="2495866" cy="2065946"/>
          </a:xfrm>
          <a:custGeom>
            <a:avLst/>
            <a:gdLst>
              <a:gd name="connsiteX0" fmla="*/ 516487 w 2495866"/>
              <a:gd name="connsiteY0" fmla="*/ 0 h 2065946"/>
              <a:gd name="connsiteX1" fmla="*/ 1979380 w 2495866"/>
              <a:gd name="connsiteY1" fmla="*/ 0 h 2065946"/>
              <a:gd name="connsiteX2" fmla="*/ 2495866 w 2495866"/>
              <a:gd name="connsiteY2" fmla="*/ 1032973 h 2065946"/>
              <a:gd name="connsiteX3" fmla="*/ 1979380 w 2495866"/>
              <a:gd name="connsiteY3" fmla="*/ 2065946 h 2065946"/>
              <a:gd name="connsiteX4" fmla="*/ 516487 w 2495866"/>
              <a:gd name="connsiteY4" fmla="*/ 2065946 h 2065946"/>
              <a:gd name="connsiteX5" fmla="*/ 0 w 2495866"/>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5866" h="2065946">
                <a:moveTo>
                  <a:pt x="516487" y="0"/>
                </a:moveTo>
                <a:lnTo>
                  <a:pt x="1979380" y="0"/>
                </a:lnTo>
                <a:lnTo>
                  <a:pt x="2495866" y="1032973"/>
                </a:lnTo>
                <a:lnTo>
                  <a:pt x="1979380" y="2065946"/>
                </a:lnTo>
                <a:lnTo>
                  <a:pt x="516487" y="2065946"/>
                </a:lnTo>
                <a:lnTo>
                  <a:pt x="0" y="1032973"/>
                </a:lnTo>
                <a:close/>
              </a:path>
            </a:pathLst>
          </a:custGeom>
          <a:ln w="19050">
            <a:solidFill>
              <a:srgbClr val="B16F27"/>
            </a:solidFill>
          </a:ln>
        </p:spPr>
        <p:txBody>
          <a:bodyPr wrap="square">
            <a:noAutofit/>
          </a:bodyPr>
          <a:lstStyle/>
          <a:p>
            <a:endParaRPr lang="zh-CN" altLang="en-US"/>
          </a:p>
        </p:txBody>
      </p:sp>
      <p:sp>
        <p:nvSpPr>
          <p:cNvPr id="11" name="图片占位符 10"/>
          <p:cNvSpPr>
            <a:spLocks noGrp="1"/>
          </p:cNvSpPr>
          <p:nvPr>
            <p:ph type="pic" sz="quarter" idx="11"/>
            <p:custDataLst>
              <p:tags r:id="rId3"/>
            </p:custDataLst>
          </p:nvPr>
        </p:nvSpPr>
        <p:spPr>
          <a:xfrm>
            <a:off x="4795733" y="1993900"/>
            <a:ext cx="2578270" cy="2065946"/>
          </a:xfrm>
          <a:custGeom>
            <a:avLst/>
            <a:gdLst>
              <a:gd name="connsiteX0" fmla="*/ 516487 w 2578270"/>
              <a:gd name="connsiteY0" fmla="*/ 0 h 2065946"/>
              <a:gd name="connsiteX1" fmla="*/ 2061784 w 2578270"/>
              <a:gd name="connsiteY1" fmla="*/ 0 h 2065946"/>
              <a:gd name="connsiteX2" fmla="*/ 2578270 w 2578270"/>
              <a:gd name="connsiteY2" fmla="*/ 1032973 h 2065946"/>
              <a:gd name="connsiteX3" fmla="*/ 2061784 w 2578270"/>
              <a:gd name="connsiteY3" fmla="*/ 2065946 h 2065946"/>
              <a:gd name="connsiteX4" fmla="*/ 516487 w 2578270"/>
              <a:gd name="connsiteY4" fmla="*/ 2065946 h 2065946"/>
              <a:gd name="connsiteX5" fmla="*/ 0 w 2578270"/>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270" h="2065946">
                <a:moveTo>
                  <a:pt x="516487" y="0"/>
                </a:moveTo>
                <a:lnTo>
                  <a:pt x="2061784" y="0"/>
                </a:lnTo>
                <a:lnTo>
                  <a:pt x="2578270" y="1032973"/>
                </a:lnTo>
                <a:lnTo>
                  <a:pt x="2061784" y="2065946"/>
                </a:lnTo>
                <a:lnTo>
                  <a:pt x="516487" y="2065946"/>
                </a:lnTo>
                <a:lnTo>
                  <a:pt x="0" y="1032973"/>
                </a:lnTo>
                <a:close/>
              </a:path>
            </a:pathLst>
          </a:custGeom>
          <a:ln w="19050">
            <a:solidFill>
              <a:srgbClr val="B16F27"/>
            </a:solidFill>
          </a:ln>
        </p:spPr>
        <p:txBody>
          <a:bodyPr wrap="square">
            <a:noAutofit/>
          </a:bodyPr>
          <a:lstStyle/>
          <a:p>
            <a:endParaRPr lang="zh-CN" altLang="en-US"/>
          </a:p>
        </p:txBody>
      </p:sp>
      <p:sp>
        <p:nvSpPr>
          <p:cNvPr id="12" name="图片占位符 11"/>
          <p:cNvSpPr>
            <a:spLocks noGrp="1"/>
          </p:cNvSpPr>
          <p:nvPr>
            <p:ph type="pic" sz="quarter" idx="12"/>
            <p:custDataLst>
              <p:tags r:id="rId4"/>
            </p:custDataLst>
          </p:nvPr>
        </p:nvSpPr>
        <p:spPr>
          <a:xfrm>
            <a:off x="8148304" y="1993900"/>
            <a:ext cx="2495866" cy="2065946"/>
          </a:xfrm>
          <a:custGeom>
            <a:avLst/>
            <a:gdLst>
              <a:gd name="connsiteX0" fmla="*/ 516487 w 2495866"/>
              <a:gd name="connsiteY0" fmla="*/ 0 h 2065946"/>
              <a:gd name="connsiteX1" fmla="*/ 1979380 w 2495866"/>
              <a:gd name="connsiteY1" fmla="*/ 0 h 2065946"/>
              <a:gd name="connsiteX2" fmla="*/ 2495866 w 2495866"/>
              <a:gd name="connsiteY2" fmla="*/ 1032973 h 2065946"/>
              <a:gd name="connsiteX3" fmla="*/ 1979380 w 2495866"/>
              <a:gd name="connsiteY3" fmla="*/ 2065946 h 2065946"/>
              <a:gd name="connsiteX4" fmla="*/ 516487 w 2495866"/>
              <a:gd name="connsiteY4" fmla="*/ 2065946 h 2065946"/>
              <a:gd name="connsiteX5" fmla="*/ 0 w 2495866"/>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5866" h="2065946">
                <a:moveTo>
                  <a:pt x="516487" y="0"/>
                </a:moveTo>
                <a:lnTo>
                  <a:pt x="1979380" y="0"/>
                </a:lnTo>
                <a:lnTo>
                  <a:pt x="2495866" y="1032973"/>
                </a:lnTo>
                <a:lnTo>
                  <a:pt x="1979380" y="2065946"/>
                </a:lnTo>
                <a:lnTo>
                  <a:pt x="516487" y="2065946"/>
                </a:lnTo>
                <a:lnTo>
                  <a:pt x="0" y="1032973"/>
                </a:lnTo>
                <a:close/>
              </a:path>
            </a:pathLst>
          </a:custGeom>
          <a:ln w="19050">
            <a:solidFill>
              <a:srgbClr val="B16F27"/>
            </a:solidFill>
          </a:ln>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自定义版式">
    <p:spTree>
      <p:nvGrpSpPr>
        <p:cNvPr id="1" name=""/>
        <p:cNvGrpSpPr/>
        <p:nvPr/>
      </p:nvGrpSpPr>
      <p:grpSpPr>
        <a:xfrm>
          <a:off x="0" y="0"/>
          <a:ext cx="0" cy="0"/>
          <a:chOff x="0" y="0"/>
          <a:chExt cx="0" cy="0"/>
        </a:xfrm>
      </p:grpSpPr>
      <p:sp>
        <p:nvSpPr>
          <p:cNvPr id="9" name="图片占位符 8"/>
          <p:cNvSpPr>
            <a:spLocks noGrp="1"/>
          </p:cNvSpPr>
          <p:nvPr>
            <p:ph type="pic" sz="quarter" idx="10"/>
            <p:custDataLst>
              <p:tags r:id="rId2"/>
            </p:custDataLst>
          </p:nvPr>
        </p:nvSpPr>
        <p:spPr>
          <a:xfrm>
            <a:off x="9227230" y="1669064"/>
            <a:ext cx="2090059" cy="2090059"/>
          </a:xfrm>
          <a:custGeom>
            <a:avLst/>
            <a:gdLst>
              <a:gd name="connsiteX0" fmla="*/ 0 w 2090059"/>
              <a:gd name="connsiteY0" fmla="*/ 0 h 2090059"/>
              <a:gd name="connsiteX1" fmla="*/ 2090059 w 2090059"/>
              <a:gd name="connsiteY1" fmla="*/ 0 h 2090059"/>
              <a:gd name="connsiteX2" fmla="*/ 2090059 w 2090059"/>
              <a:gd name="connsiteY2" fmla="*/ 2090059 h 2090059"/>
              <a:gd name="connsiteX3" fmla="*/ 0 w 2090059"/>
              <a:gd name="connsiteY3" fmla="*/ 2090059 h 2090059"/>
            </a:gdLst>
            <a:ahLst/>
            <a:cxnLst>
              <a:cxn ang="0">
                <a:pos x="connsiteX0" y="connsiteY0"/>
              </a:cxn>
              <a:cxn ang="0">
                <a:pos x="connsiteX1" y="connsiteY1"/>
              </a:cxn>
              <a:cxn ang="0">
                <a:pos x="connsiteX2" y="connsiteY2"/>
              </a:cxn>
              <a:cxn ang="0">
                <a:pos x="connsiteX3" y="connsiteY3"/>
              </a:cxn>
            </a:cxnLst>
            <a:rect l="l" t="t" r="r" b="b"/>
            <a:pathLst>
              <a:path w="2090059" h="2090059">
                <a:moveTo>
                  <a:pt x="0" y="0"/>
                </a:moveTo>
                <a:lnTo>
                  <a:pt x="2090059" y="0"/>
                </a:lnTo>
                <a:lnTo>
                  <a:pt x="2090059" y="2090059"/>
                </a:lnTo>
                <a:lnTo>
                  <a:pt x="0" y="2090059"/>
                </a:lnTo>
                <a:close/>
              </a:path>
            </a:pathLst>
          </a:custGeom>
        </p:spPr>
        <p:txBody>
          <a:bodyPr wrap="square">
            <a:noAutofit/>
          </a:bodyPr>
          <a:lstStyle/>
          <a:p>
            <a:endParaRPr lang="zh-CN" altLang="en-US"/>
          </a:p>
        </p:txBody>
      </p:sp>
      <p:sp>
        <p:nvSpPr>
          <p:cNvPr id="10" name="图片占位符 9"/>
          <p:cNvSpPr>
            <a:spLocks noGrp="1"/>
          </p:cNvSpPr>
          <p:nvPr>
            <p:ph type="pic" sz="quarter" idx="11"/>
            <p:custDataLst>
              <p:tags r:id="rId3"/>
            </p:custDataLst>
          </p:nvPr>
        </p:nvSpPr>
        <p:spPr>
          <a:xfrm>
            <a:off x="9227230" y="3936923"/>
            <a:ext cx="2090059" cy="2090059"/>
          </a:xfrm>
          <a:custGeom>
            <a:avLst/>
            <a:gdLst>
              <a:gd name="connsiteX0" fmla="*/ 0 w 2090059"/>
              <a:gd name="connsiteY0" fmla="*/ 0 h 2090059"/>
              <a:gd name="connsiteX1" fmla="*/ 2090059 w 2090059"/>
              <a:gd name="connsiteY1" fmla="*/ 0 h 2090059"/>
              <a:gd name="connsiteX2" fmla="*/ 2090059 w 2090059"/>
              <a:gd name="connsiteY2" fmla="*/ 2090059 h 2090059"/>
              <a:gd name="connsiteX3" fmla="*/ 0 w 2090059"/>
              <a:gd name="connsiteY3" fmla="*/ 2090059 h 2090059"/>
            </a:gdLst>
            <a:ahLst/>
            <a:cxnLst>
              <a:cxn ang="0">
                <a:pos x="connsiteX0" y="connsiteY0"/>
              </a:cxn>
              <a:cxn ang="0">
                <a:pos x="connsiteX1" y="connsiteY1"/>
              </a:cxn>
              <a:cxn ang="0">
                <a:pos x="connsiteX2" y="connsiteY2"/>
              </a:cxn>
              <a:cxn ang="0">
                <a:pos x="connsiteX3" y="connsiteY3"/>
              </a:cxn>
            </a:cxnLst>
            <a:rect l="l" t="t" r="r" b="b"/>
            <a:pathLst>
              <a:path w="2090059" h="2090059">
                <a:moveTo>
                  <a:pt x="0" y="0"/>
                </a:moveTo>
                <a:lnTo>
                  <a:pt x="2090059" y="0"/>
                </a:lnTo>
                <a:lnTo>
                  <a:pt x="2090059" y="2090059"/>
                </a:lnTo>
                <a:lnTo>
                  <a:pt x="0" y="2090059"/>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42501" y="2732695"/>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9280151" y="2732697"/>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598701" y="2732697"/>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3920601" y="2732697"/>
            <a:ext cx="1672720" cy="1617064"/>
          </a:xfrm>
          <a:custGeom>
            <a:avLst/>
            <a:gdLst>
              <a:gd name="connsiteX0" fmla="*/ 836360 w 1672720"/>
              <a:gd name="connsiteY0" fmla="*/ 0 h 1617064"/>
              <a:gd name="connsiteX1" fmla="*/ 1672720 w 1672720"/>
              <a:gd name="connsiteY1" fmla="*/ 808532 h 1617064"/>
              <a:gd name="connsiteX2" fmla="*/ 836360 w 1672720"/>
              <a:gd name="connsiteY2" fmla="*/ 1617064 h 1617064"/>
              <a:gd name="connsiteX3" fmla="*/ 0 w 1672720"/>
              <a:gd name="connsiteY3" fmla="*/ 808532 h 1617064"/>
              <a:gd name="connsiteX4" fmla="*/ 836360 w 1672720"/>
              <a:gd name="connsiteY4" fmla="*/ 0 h 16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720" h="1617064">
                <a:moveTo>
                  <a:pt x="836360" y="0"/>
                </a:moveTo>
                <a:cubicBezTo>
                  <a:pt x="1298269" y="0"/>
                  <a:pt x="1672720" y="361992"/>
                  <a:pt x="1672720" y="808532"/>
                </a:cubicBezTo>
                <a:cubicBezTo>
                  <a:pt x="1672720" y="1255072"/>
                  <a:pt x="1298269" y="1617064"/>
                  <a:pt x="836360" y="1617064"/>
                </a:cubicBezTo>
                <a:cubicBezTo>
                  <a:pt x="374451" y="1617064"/>
                  <a:pt x="0" y="1255072"/>
                  <a:pt x="0" y="808532"/>
                </a:cubicBezTo>
                <a:cubicBezTo>
                  <a:pt x="0" y="361992"/>
                  <a:pt x="374451" y="0"/>
                  <a:pt x="83636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5_自定义版式">
    <p:spTree>
      <p:nvGrpSpPr>
        <p:cNvPr id="1" name=""/>
        <p:cNvGrpSpPr/>
        <p:nvPr/>
      </p:nvGrpSpPr>
      <p:grpSpPr>
        <a:xfrm>
          <a:off x="0" y="0"/>
          <a:ext cx="0" cy="0"/>
          <a:chOff x="0" y="0"/>
          <a:chExt cx="0" cy="0"/>
        </a:xfrm>
      </p:grpSpPr>
      <p:sp>
        <p:nvSpPr>
          <p:cNvPr id="6" name="图片占位符 5"/>
          <p:cNvSpPr>
            <a:spLocks noGrp="1"/>
          </p:cNvSpPr>
          <p:nvPr>
            <p:ph type="pic" sz="quarter" idx="10"/>
            <p:custDataLst>
              <p:tags r:id="rId2"/>
            </p:custDataLst>
          </p:nvPr>
        </p:nvSpPr>
        <p:spPr>
          <a:xfrm>
            <a:off x="1069673" y="1720564"/>
            <a:ext cx="4086528" cy="4207118"/>
          </a:xfrm>
          <a:custGeom>
            <a:avLst/>
            <a:gdLst>
              <a:gd name="connsiteX0" fmla="*/ 982930 w 4086528"/>
              <a:gd name="connsiteY0" fmla="*/ 3437236 h 4207118"/>
              <a:gd name="connsiteX1" fmla="*/ 1491053 w 4086528"/>
              <a:gd name="connsiteY1" fmla="*/ 3437236 h 4207118"/>
              <a:gd name="connsiteX2" fmla="*/ 1683525 w 4086528"/>
              <a:gd name="connsiteY2" fmla="*/ 3822177 h 4207118"/>
              <a:gd name="connsiteX3" fmla="*/ 1491053 w 4086528"/>
              <a:gd name="connsiteY3" fmla="*/ 4207118 h 4207118"/>
              <a:gd name="connsiteX4" fmla="*/ 982930 w 4086528"/>
              <a:gd name="connsiteY4" fmla="*/ 4207118 h 4207118"/>
              <a:gd name="connsiteX5" fmla="*/ 790459 w 4086528"/>
              <a:gd name="connsiteY5" fmla="*/ 3822177 h 4207118"/>
              <a:gd name="connsiteX6" fmla="*/ 1794188 w 4086528"/>
              <a:gd name="connsiteY6" fmla="*/ 2997285 h 4207118"/>
              <a:gd name="connsiteX7" fmla="*/ 2302311 w 4086528"/>
              <a:gd name="connsiteY7" fmla="*/ 2997285 h 4207118"/>
              <a:gd name="connsiteX8" fmla="*/ 2494782 w 4086528"/>
              <a:gd name="connsiteY8" fmla="*/ 3382227 h 4207118"/>
              <a:gd name="connsiteX9" fmla="*/ 2302311 w 4086528"/>
              <a:gd name="connsiteY9" fmla="*/ 3767168 h 4207118"/>
              <a:gd name="connsiteX10" fmla="*/ 1794188 w 4086528"/>
              <a:gd name="connsiteY10" fmla="*/ 3767168 h 4207118"/>
              <a:gd name="connsiteX11" fmla="*/ 1601717 w 4086528"/>
              <a:gd name="connsiteY11" fmla="*/ 3382227 h 4207118"/>
              <a:gd name="connsiteX12" fmla="*/ 982930 w 4086528"/>
              <a:gd name="connsiteY12" fmla="*/ 2591891 h 4207118"/>
              <a:gd name="connsiteX13" fmla="*/ 1491053 w 4086528"/>
              <a:gd name="connsiteY13" fmla="*/ 2591891 h 4207118"/>
              <a:gd name="connsiteX14" fmla="*/ 1683525 w 4086528"/>
              <a:gd name="connsiteY14" fmla="*/ 2976833 h 4207118"/>
              <a:gd name="connsiteX15" fmla="*/ 1491053 w 4086528"/>
              <a:gd name="connsiteY15" fmla="*/ 3361774 h 4207118"/>
              <a:gd name="connsiteX16" fmla="*/ 982930 w 4086528"/>
              <a:gd name="connsiteY16" fmla="*/ 3361774 h 4207118"/>
              <a:gd name="connsiteX17" fmla="*/ 790459 w 4086528"/>
              <a:gd name="connsiteY17" fmla="*/ 2976833 h 4207118"/>
              <a:gd name="connsiteX18" fmla="*/ 2574676 w 4086528"/>
              <a:gd name="connsiteY18" fmla="*/ 2572676 h 4207118"/>
              <a:gd name="connsiteX19" fmla="*/ 3082800 w 4086528"/>
              <a:gd name="connsiteY19" fmla="*/ 2572676 h 4207118"/>
              <a:gd name="connsiteX20" fmla="*/ 3275271 w 4086528"/>
              <a:gd name="connsiteY20" fmla="*/ 2957617 h 4207118"/>
              <a:gd name="connsiteX21" fmla="*/ 3082800 w 4086528"/>
              <a:gd name="connsiteY21" fmla="*/ 3342558 h 4207118"/>
              <a:gd name="connsiteX22" fmla="*/ 2574676 w 4086528"/>
              <a:gd name="connsiteY22" fmla="*/ 3342558 h 4207118"/>
              <a:gd name="connsiteX23" fmla="*/ 2382205 w 4086528"/>
              <a:gd name="connsiteY23" fmla="*/ 2957617 h 4207118"/>
              <a:gd name="connsiteX24" fmla="*/ 1794188 w 4086528"/>
              <a:gd name="connsiteY24" fmla="*/ 2151940 h 4207118"/>
              <a:gd name="connsiteX25" fmla="*/ 2302311 w 4086528"/>
              <a:gd name="connsiteY25" fmla="*/ 2151940 h 4207118"/>
              <a:gd name="connsiteX26" fmla="*/ 2494782 w 4086528"/>
              <a:gd name="connsiteY26" fmla="*/ 2536882 h 4207118"/>
              <a:gd name="connsiteX27" fmla="*/ 2302311 w 4086528"/>
              <a:gd name="connsiteY27" fmla="*/ 2921824 h 4207118"/>
              <a:gd name="connsiteX28" fmla="*/ 1794188 w 4086528"/>
              <a:gd name="connsiteY28" fmla="*/ 2921824 h 4207118"/>
              <a:gd name="connsiteX29" fmla="*/ 1601717 w 4086528"/>
              <a:gd name="connsiteY29" fmla="*/ 2536882 h 4207118"/>
              <a:gd name="connsiteX30" fmla="*/ 192471 w 4086528"/>
              <a:gd name="connsiteY30" fmla="*/ 2149856 h 4207118"/>
              <a:gd name="connsiteX31" fmla="*/ 700594 w 4086528"/>
              <a:gd name="connsiteY31" fmla="*/ 2149856 h 4207118"/>
              <a:gd name="connsiteX32" fmla="*/ 893065 w 4086528"/>
              <a:gd name="connsiteY32" fmla="*/ 2534797 h 4207118"/>
              <a:gd name="connsiteX33" fmla="*/ 700594 w 4086528"/>
              <a:gd name="connsiteY33" fmla="*/ 2919738 h 4207118"/>
              <a:gd name="connsiteX34" fmla="*/ 192471 w 4086528"/>
              <a:gd name="connsiteY34" fmla="*/ 2919738 h 4207118"/>
              <a:gd name="connsiteX35" fmla="*/ 0 w 4086528"/>
              <a:gd name="connsiteY35" fmla="*/ 2534797 h 4207118"/>
              <a:gd name="connsiteX36" fmla="*/ 3385934 w 4086528"/>
              <a:gd name="connsiteY36" fmla="*/ 2132725 h 4207118"/>
              <a:gd name="connsiteX37" fmla="*/ 3894057 w 4086528"/>
              <a:gd name="connsiteY37" fmla="*/ 2132725 h 4207118"/>
              <a:gd name="connsiteX38" fmla="*/ 4086528 w 4086528"/>
              <a:gd name="connsiteY38" fmla="*/ 2517667 h 4207118"/>
              <a:gd name="connsiteX39" fmla="*/ 3894057 w 4086528"/>
              <a:gd name="connsiteY39" fmla="*/ 2902607 h 4207118"/>
              <a:gd name="connsiteX40" fmla="*/ 3385934 w 4086528"/>
              <a:gd name="connsiteY40" fmla="*/ 2902607 h 4207118"/>
              <a:gd name="connsiteX41" fmla="*/ 3193463 w 4086528"/>
              <a:gd name="connsiteY41" fmla="*/ 2517667 h 4207118"/>
              <a:gd name="connsiteX42" fmla="*/ 2574676 w 4086528"/>
              <a:gd name="connsiteY42" fmla="*/ 1727331 h 4207118"/>
              <a:gd name="connsiteX43" fmla="*/ 3082800 w 4086528"/>
              <a:gd name="connsiteY43" fmla="*/ 1727331 h 4207118"/>
              <a:gd name="connsiteX44" fmla="*/ 3275271 w 4086528"/>
              <a:gd name="connsiteY44" fmla="*/ 2112272 h 4207118"/>
              <a:gd name="connsiteX45" fmla="*/ 3082800 w 4086528"/>
              <a:gd name="connsiteY45" fmla="*/ 2497214 h 4207118"/>
              <a:gd name="connsiteX46" fmla="*/ 2574676 w 4086528"/>
              <a:gd name="connsiteY46" fmla="*/ 2497214 h 4207118"/>
              <a:gd name="connsiteX47" fmla="*/ 2382205 w 4086528"/>
              <a:gd name="connsiteY47" fmla="*/ 2112272 h 4207118"/>
              <a:gd name="connsiteX48" fmla="*/ 1003729 w 4086528"/>
              <a:gd name="connsiteY48" fmla="*/ 1709905 h 4207118"/>
              <a:gd name="connsiteX49" fmla="*/ 1511853 w 4086528"/>
              <a:gd name="connsiteY49" fmla="*/ 1709905 h 4207118"/>
              <a:gd name="connsiteX50" fmla="*/ 1704324 w 4086528"/>
              <a:gd name="connsiteY50" fmla="*/ 2094847 h 4207118"/>
              <a:gd name="connsiteX51" fmla="*/ 1511853 w 4086528"/>
              <a:gd name="connsiteY51" fmla="*/ 2479787 h 4207118"/>
              <a:gd name="connsiteX52" fmla="*/ 1003729 w 4086528"/>
              <a:gd name="connsiteY52" fmla="*/ 2479787 h 4207118"/>
              <a:gd name="connsiteX53" fmla="*/ 811258 w 4086528"/>
              <a:gd name="connsiteY53" fmla="*/ 2094847 h 4207118"/>
              <a:gd name="connsiteX54" fmla="*/ 192471 w 4086528"/>
              <a:gd name="connsiteY54" fmla="*/ 1304511 h 4207118"/>
              <a:gd name="connsiteX55" fmla="*/ 700594 w 4086528"/>
              <a:gd name="connsiteY55" fmla="*/ 1304511 h 4207118"/>
              <a:gd name="connsiteX56" fmla="*/ 893065 w 4086528"/>
              <a:gd name="connsiteY56" fmla="*/ 1689453 h 4207118"/>
              <a:gd name="connsiteX57" fmla="*/ 700594 w 4086528"/>
              <a:gd name="connsiteY57" fmla="*/ 2074394 h 4207118"/>
              <a:gd name="connsiteX58" fmla="*/ 192471 w 4086528"/>
              <a:gd name="connsiteY58" fmla="*/ 2074394 h 4207118"/>
              <a:gd name="connsiteX59" fmla="*/ 0 w 4086528"/>
              <a:gd name="connsiteY59" fmla="*/ 1689453 h 4207118"/>
              <a:gd name="connsiteX60" fmla="*/ 3385934 w 4086528"/>
              <a:gd name="connsiteY60" fmla="*/ 1287380 h 4207118"/>
              <a:gd name="connsiteX61" fmla="*/ 3894057 w 4086528"/>
              <a:gd name="connsiteY61" fmla="*/ 1287380 h 4207118"/>
              <a:gd name="connsiteX62" fmla="*/ 4086528 w 4086528"/>
              <a:gd name="connsiteY62" fmla="*/ 1672322 h 4207118"/>
              <a:gd name="connsiteX63" fmla="*/ 3894057 w 4086528"/>
              <a:gd name="connsiteY63" fmla="*/ 2057264 h 4207118"/>
              <a:gd name="connsiteX64" fmla="*/ 3385934 w 4086528"/>
              <a:gd name="connsiteY64" fmla="*/ 2057264 h 4207118"/>
              <a:gd name="connsiteX65" fmla="*/ 3193463 w 4086528"/>
              <a:gd name="connsiteY65" fmla="*/ 1672322 h 4207118"/>
              <a:gd name="connsiteX66" fmla="*/ 1795045 w 4086528"/>
              <a:gd name="connsiteY66" fmla="*/ 1285296 h 4207118"/>
              <a:gd name="connsiteX67" fmla="*/ 2303169 w 4086528"/>
              <a:gd name="connsiteY67" fmla="*/ 1285296 h 4207118"/>
              <a:gd name="connsiteX68" fmla="*/ 2495640 w 4086528"/>
              <a:gd name="connsiteY68" fmla="*/ 1670237 h 4207118"/>
              <a:gd name="connsiteX69" fmla="*/ 2303169 w 4086528"/>
              <a:gd name="connsiteY69" fmla="*/ 2055178 h 4207118"/>
              <a:gd name="connsiteX70" fmla="*/ 1795045 w 4086528"/>
              <a:gd name="connsiteY70" fmla="*/ 2055178 h 4207118"/>
              <a:gd name="connsiteX71" fmla="*/ 1602574 w 4086528"/>
              <a:gd name="connsiteY71" fmla="*/ 1670237 h 4207118"/>
              <a:gd name="connsiteX72" fmla="*/ 1003729 w 4086528"/>
              <a:gd name="connsiteY72" fmla="*/ 864560 h 4207118"/>
              <a:gd name="connsiteX73" fmla="*/ 1511853 w 4086528"/>
              <a:gd name="connsiteY73" fmla="*/ 864560 h 4207118"/>
              <a:gd name="connsiteX74" fmla="*/ 1704324 w 4086528"/>
              <a:gd name="connsiteY74" fmla="*/ 1249502 h 4207118"/>
              <a:gd name="connsiteX75" fmla="*/ 1511853 w 4086528"/>
              <a:gd name="connsiteY75" fmla="*/ 1634444 h 4207118"/>
              <a:gd name="connsiteX76" fmla="*/ 1003729 w 4086528"/>
              <a:gd name="connsiteY76" fmla="*/ 1634444 h 4207118"/>
              <a:gd name="connsiteX77" fmla="*/ 811258 w 4086528"/>
              <a:gd name="connsiteY77" fmla="*/ 1249502 h 4207118"/>
              <a:gd name="connsiteX78" fmla="*/ 2606303 w 4086528"/>
              <a:gd name="connsiteY78" fmla="*/ 845345 h 4207118"/>
              <a:gd name="connsiteX79" fmla="*/ 3114427 w 4086528"/>
              <a:gd name="connsiteY79" fmla="*/ 845345 h 4207118"/>
              <a:gd name="connsiteX80" fmla="*/ 3306898 w 4086528"/>
              <a:gd name="connsiteY80" fmla="*/ 1230287 h 4207118"/>
              <a:gd name="connsiteX81" fmla="*/ 3114427 w 4086528"/>
              <a:gd name="connsiteY81" fmla="*/ 1615227 h 4207118"/>
              <a:gd name="connsiteX82" fmla="*/ 2606303 w 4086528"/>
              <a:gd name="connsiteY82" fmla="*/ 1615227 h 4207118"/>
              <a:gd name="connsiteX83" fmla="*/ 2413833 w 4086528"/>
              <a:gd name="connsiteY83" fmla="*/ 1230287 h 4207118"/>
              <a:gd name="connsiteX84" fmla="*/ 1795045 w 4086528"/>
              <a:gd name="connsiteY84" fmla="*/ 439951 h 4207118"/>
              <a:gd name="connsiteX85" fmla="*/ 2303169 w 4086528"/>
              <a:gd name="connsiteY85" fmla="*/ 439951 h 4207118"/>
              <a:gd name="connsiteX86" fmla="*/ 2495640 w 4086528"/>
              <a:gd name="connsiteY86" fmla="*/ 824892 h 4207118"/>
              <a:gd name="connsiteX87" fmla="*/ 2303169 w 4086528"/>
              <a:gd name="connsiteY87" fmla="*/ 1209834 h 4207118"/>
              <a:gd name="connsiteX88" fmla="*/ 1795045 w 4086528"/>
              <a:gd name="connsiteY88" fmla="*/ 1209834 h 4207118"/>
              <a:gd name="connsiteX89" fmla="*/ 1602574 w 4086528"/>
              <a:gd name="connsiteY89" fmla="*/ 824892 h 4207118"/>
              <a:gd name="connsiteX90" fmla="*/ 2606303 w 4086528"/>
              <a:gd name="connsiteY90" fmla="*/ 0 h 4207118"/>
              <a:gd name="connsiteX91" fmla="*/ 3114427 w 4086528"/>
              <a:gd name="connsiteY91" fmla="*/ 0 h 4207118"/>
              <a:gd name="connsiteX92" fmla="*/ 3306898 w 4086528"/>
              <a:gd name="connsiteY92" fmla="*/ 384942 h 4207118"/>
              <a:gd name="connsiteX93" fmla="*/ 3114427 w 4086528"/>
              <a:gd name="connsiteY93" fmla="*/ 769883 h 4207118"/>
              <a:gd name="connsiteX94" fmla="*/ 2606303 w 4086528"/>
              <a:gd name="connsiteY94" fmla="*/ 769883 h 4207118"/>
              <a:gd name="connsiteX95" fmla="*/ 2413833 w 4086528"/>
              <a:gd name="connsiteY95" fmla="*/ 384942 h 420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86528" h="4207118">
                <a:moveTo>
                  <a:pt x="982930" y="3437236"/>
                </a:moveTo>
                <a:lnTo>
                  <a:pt x="1491053" y="3437236"/>
                </a:lnTo>
                <a:lnTo>
                  <a:pt x="1683525" y="3822177"/>
                </a:lnTo>
                <a:lnTo>
                  <a:pt x="1491053" y="4207118"/>
                </a:lnTo>
                <a:lnTo>
                  <a:pt x="982930" y="4207118"/>
                </a:lnTo>
                <a:lnTo>
                  <a:pt x="790459" y="3822177"/>
                </a:lnTo>
                <a:close/>
                <a:moveTo>
                  <a:pt x="1794188" y="2997285"/>
                </a:moveTo>
                <a:lnTo>
                  <a:pt x="2302311" y="2997285"/>
                </a:lnTo>
                <a:lnTo>
                  <a:pt x="2494782" y="3382227"/>
                </a:lnTo>
                <a:lnTo>
                  <a:pt x="2302311" y="3767168"/>
                </a:lnTo>
                <a:lnTo>
                  <a:pt x="1794188" y="3767168"/>
                </a:lnTo>
                <a:lnTo>
                  <a:pt x="1601717" y="3382227"/>
                </a:lnTo>
                <a:close/>
                <a:moveTo>
                  <a:pt x="982930" y="2591891"/>
                </a:moveTo>
                <a:lnTo>
                  <a:pt x="1491053" y="2591891"/>
                </a:lnTo>
                <a:lnTo>
                  <a:pt x="1683525" y="2976833"/>
                </a:lnTo>
                <a:lnTo>
                  <a:pt x="1491053" y="3361774"/>
                </a:lnTo>
                <a:lnTo>
                  <a:pt x="982930" y="3361774"/>
                </a:lnTo>
                <a:lnTo>
                  <a:pt x="790459" y="2976833"/>
                </a:lnTo>
                <a:close/>
                <a:moveTo>
                  <a:pt x="2574676" y="2572676"/>
                </a:moveTo>
                <a:lnTo>
                  <a:pt x="3082800" y="2572676"/>
                </a:lnTo>
                <a:lnTo>
                  <a:pt x="3275271" y="2957617"/>
                </a:lnTo>
                <a:lnTo>
                  <a:pt x="3082800" y="3342558"/>
                </a:lnTo>
                <a:lnTo>
                  <a:pt x="2574676" y="3342558"/>
                </a:lnTo>
                <a:lnTo>
                  <a:pt x="2382205" y="2957617"/>
                </a:lnTo>
                <a:close/>
                <a:moveTo>
                  <a:pt x="1794188" y="2151940"/>
                </a:moveTo>
                <a:lnTo>
                  <a:pt x="2302311" y="2151940"/>
                </a:lnTo>
                <a:lnTo>
                  <a:pt x="2494782" y="2536882"/>
                </a:lnTo>
                <a:lnTo>
                  <a:pt x="2302311" y="2921824"/>
                </a:lnTo>
                <a:lnTo>
                  <a:pt x="1794188" y="2921824"/>
                </a:lnTo>
                <a:lnTo>
                  <a:pt x="1601717" y="2536882"/>
                </a:lnTo>
                <a:close/>
                <a:moveTo>
                  <a:pt x="192471" y="2149856"/>
                </a:moveTo>
                <a:lnTo>
                  <a:pt x="700594" y="2149856"/>
                </a:lnTo>
                <a:lnTo>
                  <a:pt x="893065" y="2534797"/>
                </a:lnTo>
                <a:lnTo>
                  <a:pt x="700594" y="2919738"/>
                </a:lnTo>
                <a:lnTo>
                  <a:pt x="192471" y="2919738"/>
                </a:lnTo>
                <a:lnTo>
                  <a:pt x="0" y="2534797"/>
                </a:lnTo>
                <a:close/>
                <a:moveTo>
                  <a:pt x="3385934" y="2132725"/>
                </a:moveTo>
                <a:lnTo>
                  <a:pt x="3894057" y="2132725"/>
                </a:lnTo>
                <a:lnTo>
                  <a:pt x="4086528" y="2517667"/>
                </a:lnTo>
                <a:lnTo>
                  <a:pt x="3894057" y="2902607"/>
                </a:lnTo>
                <a:lnTo>
                  <a:pt x="3385934" y="2902607"/>
                </a:lnTo>
                <a:lnTo>
                  <a:pt x="3193463" y="2517667"/>
                </a:lnTo>
                <a:close/>
                <a:moveTo>
                  <a:pt x="2574676" y="1727331"/>
                </a:moveTo>
                <a:lnTo>
                  <a:pt x="3082800" y="1727331"/>
                </a:lnTo>
                <a:lnTo>
                  <a:pt x="3275271" y="2112272"/>
                </a:lnTo>
                <a:lnTo>
                  <a:pt x="3082800" y="2497214"/>
                </a:lnTo>
                <a:lnTo>
                  <a:pt x="2574676" y="2497214"/>
                </a:lnTo>
                <a:lnTo>
                  <a:pt x="2382205" y="2112272"/>
                </a:lnTo>
                <a:close/>
                <a:moveTo>
                  <a:pt x="1003729" y="1709905"/>
                </a:moveTo>
                <a:lnTo>
                  <a:pt x="1511853" y="1709905"/>
                </a:lnTo>
                <a:lnTo>
                  <a:pt x="1704324" y="2094847"/>
                </a:lnTo>
                <a:lnTo>
                  <a:pt x="1511853" y="2479787"/>
                </a:lnTo>
                <a:lnTo>
                  <a:pt x="1003729" y="2479787"/>
                </a:lnTo>
                <a:lnTo>
                  <a:pt x="811258" y="2094847"/>
                </a:lnTo>
                <a:close/>
                <a:moveTo>
                  <a:pt x="192471" y="1304511"/>
                </a:moveTo>
                <a:lnTo>
                  <a:pt x="700594" y="1304511"/>
                </a:lnTo>
                <a:lnTo>
                  <a:pt x="893065" y="1689453"/>
                </a:lnTo>
                <a:lnTo>
                  <a:pt x="700594" y="2074394"/>
                </a:lnTo>
                <a:lnTo>
                  <a:pt x="192471" y="2074394"/>
                </a:lnTo>
                <a:lnTo>
                  <a:pt x="0" y="1689453"/>
                </a:lnTo>
                <a:close/>
                <a:moveTo>
                  <a:pt x="3385934" y="1287380"/>
                </a:moveTo>
                <a:lnTo>
                  <a:pt x="3894057" y="1287380"/>
                </a:lnTo>
                <a:lnTo>
                  <a:pt x="4086528" y="1672322"/>
                </a:lnTo>
                <a:lnTo>
                  <a:pt x="3894057" y="2057264"/>
                </a:lnTo>
                <a:lnTo>
                  <a:pt x="3385934" y="2057264"/>
                </a:lnTo>
                <a:lnTo>
                  <a:pt x="3193463" y="1672322"/>
                </a:lnTo>
                <a:close/>
                <a:moveTo>
                  <a:pt x="1795045" y="1285296"/>
                </a:moveTo>
                <a:lnTo>
                  <a:pt x="2303169" y="1285296"/>
                </a:lnTo>
                <a:lnTo>
                  <a:pt x="2495640" y="1670237"/>
                </a:lnTo>
                <a:lnTo>
                  <a:pt x="2303169" y="2055178"/>
                </a:lnTo>
                <a:lnTo>
                  <a:pt x="1795045" y="2055178"/>
                </a:lnTo>
                <a:lnTo>
                  <a:pt x="1602574" y="1670237"/>
                </a:lnTo>
                <a:close/>
                <a:moveTo>
                  <a:pt x="1003729" y="864560"/>
                </a:moveTo>
                <a:lnTo>
                  <a:pt x="1511853" y="864560"/>
                </a:lnTo>
                <a:lnTo>
                  <a:pt x="1704324" y="1249502"/>
                </a:lnTo>
                <a:lnTo>
                  <a:pt x="1511853" y="1634444"/>
                </a:lnTo>
                <a:lnTo>
                  <a:pt x="1003729" y="1634444"/>
                </a:lnTo>
                <a:lnTo>
                  <a:pt x="811258" y="1249502"/>
                </a:lnTo>
                <a:close/>
                <a:moveTo>
                  <a:pt x="2606303" y="845345"/>
                </a:moveTo>
                <a:lnTo>
                  <a:pt x="3114427" y="845345"/>
                </a:lnTo>
                <a:lnTo>
                  <a:pt x="3306898" y="1230287"/>
                </a:lnTo>
                <a:lnTo>
                  <a:pt x="3114427" y="1615227"/>
                </a:lnTo>
                <a:lnTo>
                  <a:pt x="2606303" y="1615227"/>
                </a:lnTo>
                <a:lnTo>
                  <a:pt x="2413833" y="1230287"/>
                </a:lnTo>
                <a:close/>
                <a:moveTo>
                  <a:pt x="1795045" y="439951"/>
                </a:moveTo>
                <a:lnTo>
                  <a:pt x="2303169" y="439951"/>
                </a:lnTo>
                <a:lnTo>
                  <a:pt x="2495640" y="824892"/>
                </a:lnTo>
                <a:lnTo>
                  <a:pt x="2303169" y="1209834"/>
                </a:lnTo>
                <a:lnTo>
                  <a:pt x="1795045" y="1209834"/>
                </a:lnTo>
                <a:lnTo>
                  <a:pt x="1602574" y="824892"/>
                </a:lnTo>
                <a:close/>
                <a:moveTo>
                  <a:pt x="2606303" y="0"/>
                </a:moveTo>
                <a:lnTo>
                  <a:pt x="3114427" y="0"/>
                </a:lnTo>
                <a:lnTo>
                  <a:pt x="3306898" y="384942"/>
                </a:lnTo>
                <a:lnTo>
                  <a:pt x="3114427" y="769883"/>
                </a:lnTo>
                <a:lnTo>
                  <a:pt x="2606303" y="769883"/>
                </a:lnTo>
                <a:lnTo>
                  <a:pt x="2413833" y="384942"/>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mage + 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6_自定义版式">
    <p:spTree>
      <p:nvGrpSpPr>
        <p:cNvPr id="1" name=""/>
        <p:cNvGrpSpPr/>
        <p:nvPr/>
      </p:nvGrpSpPr>
      <p:grpSpPr>
        <a:xfrm>
          <a:off x="0" y="0"/>
          <a:ext cx="0" cy="0"/>
          <a:chOff x="0" y="0"/>
          <a:chExt cx="0" cy="0"/>
        </a:xfrm>
      </p:grpSpPr>
      <p:sp>
        <p:nvSpPr>
          <p:cNvPr id="14" name="图片占位符 13"/>
          <p:cNvSpPr>
            <a:spLocks noGrp="1"/>
          </p:cNvSpPr>
          <p:nvPr>
            <p:ph type="pic" sz="quarter" idx="14"/>
          </p:nvPr>
        </p:nvSpPr>
        <p:spPr>
          <a:xfrm>
            <a:off x="9160924" y="2248783"/>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5366266" y="1772531"/>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7263596" y="2248781"/>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
        <p:nvSpPr>
          <p:cNvPr id="18" name="图片占位符 17"/>
          <p:cNvSpPr>
            <a:spLocks noGrp="1"/>
          </p:cNvSpPr>
          <p:nvPr>
            <p:ph type="pic" sz="quarter" idx="10"/>
          </p:nvPr>
        </p:nvSpPr>
        <p:spPr>
          <a:xfrm>
            <a:off x="1571606" y="2248779"/>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
        <p:nvSpPr>
          <p:cNvPr id="17" name="图片占位符 16"/>
          <p:cNvSpPr>
            <a:spLocks noGrp="1"/>
          </p:cNvSpPr>
          <p:nvPr>
            <p:ph type="pic" sz="quarter" idx="11"/>
          </p:nvPr>
        </p:nvSpPr>
        <p:spPr>
          <a:xfrm>
            <a:off x="3468936" y="2248779"/>
            <a:ext cx="1459468" cy="1692983"/>
          </a:xfrm>
          <a:custGeom>
            <a:avLst/>
            <a:gdLst>
              <a:gd name="connsiteX0" fmla="*/ 729734 w 1459468"/>
              <a:gd name="connsiteY0" fmla="*/ 0 h 1692983"/>
              <a:gd name="connsiteX1" fmla="*/ 1459468 w 1459468"/>
              <a:gd name="connsiteY1" fmla="*/ 364867 h 1692983"/>
              <a:gd name="connsiteX2" fmla="*/ 1459468 w 1459468"/>
              <a:gd name="connsiteY2" fmla="*/ 1328116 h 1692983"/>
              <a:gd name="connsiteX3" fmla="*/ 729734 w 1459468"/>
              <a:gd name="connsiteY3" fmla="*/ 1692983 h 1692983"/>
              <a:gd name="connsiteX4" fmla="*/ 0 w 1459468"/>
              <a:gd name="connsiteY4" fmla="*/ 1328116 h 1692983"/>
              <a:gd name="connsiteX5" fmla="*/ 0 w 1459468"/>
              <a:gd name="connsiteY5" fmla="*/ 364867 h 169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468" h="1692983">
                <a:moveTo>
                  <a:pt x="729734" y="0"/>
                </a:moveTo>
                <a:lnTo>
                  <a:pt x="1459468" y="364867"/>
                </a:lnTo>
                <a:lnTo>
                  <a:pt x="1459468" y="1328116"/>
                </a:lnTo>
                <a:lnTo>
                  <a:pt x="729734" y="1692983"/>
                </a:lnTo>
                <a:lnTo>
                  <a:pt x="0" y="1328116"/>
                </a:lnTo>
                <a:lnTo>
                  <a:pt x="0" y="364867"/>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0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547829" y="1993900"/>
            <a:ext cx="2495866" cy="2065946"/>
          </a:xfrm>
          <a:custGeom>
            <a:avLst/>
            <a:gdLst>
              <a:gd name="connsiteX0" fmla="*/ 516487 w 2495866"/>
              <a:gd name="connsiteY0" fmla="*/ 0 h 2065946"/>
              <a:gd name="connsiteX1" fmla="*/ 1979380 w 2495866"/>
              <a:gd name="connsiteY1" fmla="*/ 0 h 2065946"/>
              <a:gd name="connsiteX2" fmla="*/ 2495866 w 2495866"/>
              <a:gd name="connsiteY2" fmla="*/ 1032973 h 2065946"/>
              <a:gd name="connsiteX3" fmla="*/ 1979380 w 2495866"/>
              <a:gd name="connsiteY3" fmla="*/ 2065946 h 2065946"/>
              <a:gd name="connsiteX4" fmla="*/ 516487 w 2495866"/>
              <a:gd name="connsiteY4" fmla="*/ 2065946 h 2065946"/>
              <a:gd name="connsiteX5" fmla="*/ 0 w 2495866"/>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5866" h="2065946">
                <a:moveTo>
                  <a:pt x="516487" y="0"/>
                </a:moveTo>
                <a:lnTo>
                  <a:pt x="1979380" y="0"/>
                </a:lnTo>
                <a:lnTo>
                  <a:pt x="2495866" y="1032973"/>
                </a:lnTo>
                <a:lnTo>
                  <a:pt x="1979380" y="2065946"/>
                </a:lnTo>
                <a:lnTo>
                  <a:pt x="516487" y="2065946"/>
                </a:lnTo>
                <a:lnTo>
                  <a:pt x="0" y="1032973"/>
                </a:lnTo>
                <a:close/>
              </a:path>
            </a:pathLst>
          </a:custGeom>
          <a:ln w="19050">
            <a:solidFill>
              <a:srgbClr val="B16F27"/>
            </a:solidFill>
          </a:ln>
        </p:spPr>
        <p:txBody>
          <a:bodyPr wrap="square">
            <a:noAutofit/>
          </a:bodyPr>
          <a:lstStyle/>
          <a:p>
            <a:endParaRPr lang="zh-CN" altLang="en-US"/>
          </a:p>
        </p:txBody>
      </p:sp>
      <p:sp>
        <p:nvSpPr>
          <p:cNvPr id="11" name="图片占位符 10"/>
          <p:cNvSpPr>
            <a:spLocks noGrp="1"/>
          </p:cNvSpPr>
          <p:nvPr>
            <p:ph type="pic" sz="quarter" idx="11"/>
          </p:nvPr>
        </p:nvSpPr>
        <p:spPr>
          <a:xfrm>
            <a:off x="4795733" y="1993900"/>
            <a:ext cx="2578270" cy="2065946"/>
          </a:xfrm>
          <a:custGeom>
            <a:avLst/>
            <a:gdLst>
              <a:gd name="connsiteX0" fmla="*/ 516487 w 2578270"/>
              <a:gd name="connsiteY0" fmla="*/ 0 h 2065946"/>
              <a:gd name="connsiteX1" fmla="*/ 2061784 w 2578270"/>
              <a:gd name="connsiteY1" fmla="*/ 0 h 2065946"/>
              <a:gd name="connsiteX2" fmla="*/ 2578270 w 2578270"/>
              <a:gd name="connsiteY2" fmla="*/ 1032973 h 2065946"/>
              <a:gd name="connsiteX3" fmla="*/ 2061784 w 2578270"/>
              <a:gd name="connsiteY3" fmla="*/ 2065946 h 2065946"/>
              <a:gd name="connsiteX4" fmla="*/ 516487 w 2578270"/>
              <a:gd name="connsiteY4" fmla="*/ 2065946 h 2065946"/>
              <a:gd name="connsiteX5" fmla="*/ 0 w 2578270"/>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270" h="2065946">
                <a:moveTo>
                  <a:pt x="516487" y="0"/>
                </a:moveTo>
                <a:lnTo>
                  <a:pt x="2061784" y="0"/>
                </a:lnTo>
                <a:lnTo>
                  <a:pt x="2578270" y="1032973"/>
                </a:lnTo>
                <a:lnTo>
                  <a:pt x="2061784" y="2065946"/>
                </a:lnTo>
                <a:lnTo>
                  <a:pt x="516487" y="2065946"/>
                </a:lnTo>
                <a:lnTo>
                  <a:pt x="0" y="1032973"/>
                </a:lnTo>
                <a:close/>
              </a:path>
            </a:pathLst>
          </a:custGeom>
          <a:ln w="19050">
            <a:solidFill>
              <a:srgbClr val="B16F27"/>
            </a:solidFill>
          </a:ln>
        </p:spPr>
        <p:txBody>
          <a:bodyPr wrap="square">
            <a:noAutofit/>
          </a:bodyPr>
          <a:lstStyle/>
          <a:p>
            <a:endParaRPr lang="zh-CN" altLang="en-US"/>
          </a:p>
        </p:txBody>
      </p:sp>
      <p:sp>
        <p:nvSpPr>
          <p:cNvPr id="12" name="图片占位符 11"/>
          <p:cNvSpPr>
            <a:spLocks noGrp="1"/>
          </p:cNvSpPr>
          <p:nvPr>
            <p:ph type="pic" sz="quarter" idx="12"/>
          </p:nvPr>
        </p:nvSpPr>
        <p:spPr>
          <a:xfrm>
            <a:off x="8148304" y="1993900"/>
            <a:ext cx="2495866" cy="2065946"/>
          </a:xfrm>
          <a:custGeom>
            <a:avLst/>
            <a:gdLst>
              <a:gd name="connsiteX0" fmla="*/ 516487 w 2495866"/>
              <a:gd name="connsiteY0" fmla="*/ 0 h 2065946"/>
              <a:gd name="connsiteX1" fmla="*/ 1979380 w 2495866"/>
              <a:gd name="connsiteY1" fmla="*/ 0 h 2065946"/>
              <a:gd name="connsiteX2" fmla="*/ 2495866 w 2495866"/>
              <a:gd name="connsiteY2" fmla="*/ 1032973 h 2065946"/>
              <a:gd name="connsiteX3" fmla="*/ 1979380 w 2495866"/>
              <a:gd name="connsiteY3" fmla="*/ 2065946 h 2065946"/>
              <a:gd name="connsiteX4" fmla="*/ 516487 w 2495866"/>
              <a:gd name="connsiteY4" fmla="*/ 2065946 h 2065946"/>
              <a:gd name="connsiteX5" fmla="*/ 0 w 2495866"/>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5866" h="2065946">
                <a:moveTo>
                  <a:pt x="516487" y="0"/>
                </a:moveTo>
                <a:lnTo>
                  <a:pt x="1979380" y="0"/>
                </a:lnTo>
                <a:lnTo>
                  <a:pt x="2495866" y="1032973"/>
                </a:lnTo>
                <a:lnTo>
                  <a:pt x="1979380" y="2065946"/>
                </a:lnTo>
                <a:lnTo>
                  <a:pt x="516487" y="2065946"/>
                </a:lnTo>
                <a:lnTo>
                  <a:pt x="0" y="1032973"/>
                </a:lnTo>
                <a:close/>
              </a:path>
            </a:pathLst>
          </a:custGeom>
          <a:ln w="19050">
            <a:solidFill>
              <a:srgbClr val="B16F27"/>
            </a:solidFill>
          </a:ln>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2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9227230" y="1669064"/>
            <a:ext cx="2090059" cy="2090059"/>
          </a:xfrm>
          <a:custGeom>
            <a:avLst/>
            <a:gdLst>
              <a:gd name="connsiteX0" fmla="*/ 0 w 2090059"/>
              <a:gd name="connsiteY0" fmla="*/ 0 h 2090059"/>
              <a:gd name="connsiteX1" fmla="*/ 2090059 w 2090059"/>
              <a:gd name="connsiteY1" fmla="*/ 0 h 2090059"/>
              <a:gd name="connsiteX2" fmla="*/ 2090059 w 2090059"/>
              <a:gd name="connsiteY2" fmla="*/ 2090059 h 2090059"/>
              <a:gd name="connsiteX3" fmla="*/ 0 w 2090059"/>
              <a:gd name="connsiteY3" fmla="*/ 2090059 h 2090059"/>
            </a:gdLst>
            <a:ahLst/>
            <a:cxnLst>
              <a:cxn ang="0">
                <a:pos x="connsiteX0" y="connsiteY0"/>
              </a:cxn>
              <a:cxn ang="0">
                <a:pos x="connsiteX1" y="connsiteY1"/>
              </a:cxn>
              <a:cxn ang="0">
                <a:pos x="connsiteX2" y="connsiteY2"/>
              </a:cxn>
              <a:cxn ang="0">
                <a:pos x="connsiteX3" y="connsiteY3"/>
              </a:cxn>
            </a:cxnLst>
            <a:rect l="l" t="t" r="r" b="b"/>
            <a:pathLst>
              <a:path w="2090059" h="2090059">
                <a:moveTo>
                  <a:pt x="0" y="0"/>
                </a:moveTo>
                <a:lnTo>
                  <a:pt x="2090059" y="0"/>
                </a:lnTo>
                <a:lnTo>
                  <a:pt x="2090059" y="2090059"/>
                </a:lnTo>
                <a:lnTo>
                  <a:pt x="0" y="2090059"/>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9227230" y="3936923"/>
            <a:ext cx="2090059" cy="2090059"/>
          </a:xfrm>
          <a:custGeom>
            <a:avLst/>
            <a:gdLst>
              <a:gd name="connsiteX0" fmla="*/ 0 w 2090059"/>
              <a:gd name="connsiteY0" fmla="*/ 0 h 2090059"/>
              <a:gd name="connsiteX1" fmla="*/ 2090059 w 2090059"/>
              <a:gd name="connsiteY1" fmla="*/ 0 h 2090059"/>
              <a:gd name="connsiteX2" fmla="*/ 2090059 w 2090059"/>
              <a:gd name="connsiteY2" fmla="*/ 2090059 h 2090059"/>
              <a:gd name="connsiteX3" fmla="*/ 0 w 2090059"/>
              <a:gd name="connsiteY3" fmla="*/ 2090059 h 2090059"/>
            </a:gdLst>
            <a:ahLst/>
            <a:cxnLst>
              <a:cxn ang="0">
                <a:pos x="connsiteX0" y="connsiteY0"/>
              </a:cxn>
              <a:cxn ang="0">
                <a:pos x="connsiteX1" y="connsiteY1"/>
              </a:cxn>
              <a:cxn ang="0">
                <a:pos x="connsiteX2" y="connsiteY2"/>
              </a:cxn>
              <a:cxn ang="0">
                <a:pos x="connsiteX3" y="connsiteY3"/>
              </a:cxn>
            </a:cxnLst>
            <a:rect l="l" t="t" r="r" b="b"/>
            <a:pathLst>
              <a:path w="2090059" h="2090059">
                <a:moveTo>
                  <a:pt x="0" y="0"/>
                </a:moveTo>
                <a:lnTo>
                  <a:pt x="2090059" y="0"/>
                </a:lnTo>
                <a:lnTo>
                  <a:pt x="2090059" y="2090059"/>
                </a:lnTo>
                <a:lnTo>
                  <a:pt x="0" y="2090059"/>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tags" Target="../tags/tag18.xml"/><Relationship Id="rId14" Type="http://schemas.openxmlformats.org/officeDocument/2006/relationships/image" Target="../media/image1.jpeg"/><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endPar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endPar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 name="图片 2"/>
          <p:cNvPicPr>
            <a:picLocks noChangeAspect="1"/>
          </p:cNvPicPr>
          <p:nvPr userDrawn="1"/>
        </p:nvPicPr>
        <p:blipFill rotWithShape="1">
          <a:blip r:embed="rId12" cstate="screen">
            <a:grayscl/>
            <a:extLst>
              <a:ext uri="{28A0092B-C50C-407E-A947-70E740481C1C}">
                <a14:useLocalDpi xmlns:a14="http://schemas.microsoft.com/office/drawing/2010/main" val="0"/>
              </a:ext>
            </a:extLst>
          </a:blip>
          <a:srcRect t="15351"/>
          <a:stretch>
            <a:fillRect/>
          </a:stretch>
        </p:blipFill>
        <p:spPr>
          <a:xfrm>
            <a:off x="0" y="0"/>
            <a:ext cx="12192000" cy="6858000"/>
          </a:xfrm>
          <a:prstGeom prst="rect">
            <a:avLst/>
          </a:prstGeom>
          <a:ln>
            <a:noFill/>
          </a:ln>
        </p:spPr>
      </p:pic>
      <p:sp>
        <p:nvSpPr>
          <p:cNvPr id="4" name="矩形 3"/>
          <p:cNvSpPr/>
          <p:nvPr userDrawn="1"/>
        </p:nvSpPr>
        <p:spPr>
          <a:xfrm>
            <a:off x="0" y="0"/>
            <a:ext cx="12192000" cy="6858000"/>
          </a:xfrm>
          <a:prstGeom prst="rect">
            <a:avLst/>
          </a:prstGeom>
          <a:solidFill>
            <a:schemeClr val="tx1">
              <a:lumMod val="85000"/>
              <a:lumOff val="1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custDataLst>
              <p:tags r:id="rId12"/>
            </p:custDataLst>
          </p:nvPr>
        </p:nvSpPr>
        <p:spPr>
          <a:xfrm>
            <a:off x="4318000" y="2971800"/>
            <a:ext cx="3556000" cy="2298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endPar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endPar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 name="图片 2"/>
          <p:cNvPicPr>
            <a:picLocks noChangeAspect="1"/>
          </p:cNvPicPr>
          <p:nvPr userDrawn="1">
            <p:custDataLst>
              <p:tags r:id="rId13"/>
            </p:custDataLst>
          </p:nvPr>
        </p:nvPicPr>
        <p:blipFill rotWithShape="1">
          <a:blip r:embed="rId14">
            <a:grayscl/>
          </a:blip>
          <a:srcRect t="15351"/>
          <a:stretch>
            <a:fillRect/>
          </a:stretch>
        </p:blipFill>
        <p:spPr>
          <a:xfrm>
            <a:off x="0" y="0"/>
            <a:ext cx="12192000" cy="6858000"/>
          </a:xfrm>
          <a:prstGeom prst="rect">
            <a:avLst/>
          </a:prstGeom>
          <a:ln>
            <a:noFill/>
          </a:ln>
        </p:spPr>
      </p:pic>
      <p:sp>
        <p:nvSpPr>
          <p:cNvPr id="4" name="矩形 3"/>
          <p:cNvSpPr/>
          <p:nvPr userDrawn="1">
            <p:custDataLst>
              <p:tags r:id="rId15"/>
            </p:custDataLst>
          </p:nvPr>
        </p:nvSpPr>
        <p:spPr>
          <a:xfrm>
            <a:off x="0" y="0"/>
            <a:ext cx="12192000" cy="6858000"/>
          </a:xfrm>
          <a:prstGeom prst="rect">
            <a:avLst/>
          </a:prstGeom>
          <a:solidFill>
            <a:schemeClr val="tx1">
              <a:lumMod val="85000"/>
              <a:lumOff val="1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2.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tags" Target="../tags/tag38.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tags" Target="../tags/tag39.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tags" Target="../tags/tag40.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tags" Target="../tags/tag41.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tags" Target="../tags/tag42.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0" y="1680281"/>
            <a:ext cx="7162800" cy="922020"/>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5400" b="1" dirty="0">
                <a:solidFill>
                  <a:srgbClr val="F3A720"/>
                </a:solidFill>
                <a:latin typeface="微软雅黑" panose="020B0503020204020204" pitchFamily="34" charset="-122"/>
              </a:rPr>
              <a:t>项目系统设计答辩</a:t>
            </a:r>
            <a:endParaRPr lang="zh-CN" altLang="en-US" sz="5400" b="1" dirty="0">
              <a:solidFill>
                <a:srgbClr val="F3A720"/>
              </a:solidFill>
              <a:latin typeface="微软雅黑" panose="020B0503020204020204" pitchFamily="34" charset="-122"/>
            </a:endParaRPr>
          </a:p>
        </p:txBody>
      </p:sp>
      <p:sp>
        <p:nvSpPr>
          <p:cNvPr id="4" name="文本框 3"/>
          <p:cNvSpPr txBox="1"/>
          <p:nvPr/>
        </p:nvSpPr>
        <p:spPr>
          <a:xfrm>
            <a:off x="3717585" y="2700799"/>
            <a:ext cx="4756831" cy="3124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组名：烤盐屋            汇报人：陈朝帏</a:t>
            </a:r>
            <a:endParaRPr kumimoji="0" lang="zh-CN" altLang="en-US"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endParaRPr>
          </a:p>
        </p:txBody>
      </p:sp>
      <p:sp>
        <p:nvSpPr>
          <p:cNvPr id="11" name="等腰三角形 10"/>
          <p:cNvSpPr/>
          <p:nvPr/>
        </p:nvSpPr>
        <p:spPr>
          <a:xfrm flipV="1">
            <a:off x="5883165" y="3563607"/>
            <a:ext cx="425670" cy="273269"/>
          </a:xfrm>
          <a:prstGeom prst="triangle">
            <a:avLst/>
          </a:prstGeom>
          <a:solidFill>
            <a:srgbClr val="FD9A17"/>
          </a:solidFill>
          <a:ln>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00000">
            <a:off x="4952581" y="4710689"/>
            <a:ext cx="2269625" cy="2269625"/>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585328" y="5375468"/>
            <a:ext cx="1004130" cy="1004130"/>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700000">
            <a:off x="4952580" y="5767648"/>
            <a:ext cx="2269625" cy="2269625"/>
          </a:xfrm>
          <a:prstGeom prst="rect">
            <a:avLst/>
          </a:prstGeom>
          <a:noFill/>
          <a:ln w="1905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0-#ppt_h/2"/>
                                          </p:val>
                                        </p:tav>
                                        <p:tav tm="100000">
                                          <p:val>
                                            <p:strVal val="#ppt_y"/>
                                          </p:val>
                                        </p:tav>
                                      </p:tavLst>
                                    </p:anim>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animBg="1"/>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565071" y="450599"/>
            <a:ext cx="5061857" cy="698750"/>
            <a:chOff x="6096000" y="2061026"/>
            <a:chExt cx="5061857" cy="698750"/>
          </a:xfrm>
        </p:grpSpPr>
        <p:sp>
          <p:nvSpPr>
            <p:cNvPr id="24" name="文本框 23"/>
            <p:cNvSpPr txBox="1"/>
            <p:nvPr>
              <p:custDataLst>
                <p:tags r:id="rId1"/>
              </p:custDataLst>
            </p:nvPr>
          </p:nvSpPr>
          <p:spPr>
            <a:xfrm>
              <a:off x="7290893" y="2061026"/>
              <a:ext cx="26720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子</a:t>
              </a:r>
              <a:r>
                <a:rPr lang="zh-CN" altLang="en-US" sz="2800" b="1" dirty="0">
                  <a:solidFill>
                    <a:schemeClr val="accent2"/>
                  </a:solidFill>
                </a:rPr>
                <a:t>模块具体设计</a:t>
              </a:r>
              <a:endParaRPr lang="zh-CN" altLang="en-US" sz="2800" b="1" dirty="0">
                <a:solidFill>
                  <a:schemeClr val="accent2"/>
                </a:solidFill>
              </a:endParaRPr>
            </a:p>
          </p:txBody>
        </p:sp>
        <p:sp>
          <p:nvSpPr>
            <p:cNvPr id="26" name="文本框 25"/>
            <p:cNvSpPr txBox="1"/>
            <p:nvPr>
              <p:custDataLst>
                <p:tags r:id="rId2"/>
              </p:custDataLst>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28" name="直接连接符 27"/>
          <p:cNvCxnSpPr/>
          <p:nvPr>
            <p:custDataLst>
              <p:tags r:id="rId3"/>
            </p:custDataLst>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4"/>
            </p:custDataLst>
          </p:nvPr>
        </p:nvGraphicFramePr>
        <p:xfrm>
          <a:off x="1647190" y="1755775"/>
          <a:ext cx="8889365" cy="2416810"/>
        </p:xfrm>
        <a:graphic>
          <a:graphicData uri="http://schemas.openxmlformats.org/drawingml/2006/table">
            <a:tbl>
              <a:tblPr firstRow="1" bandRow="1">
                <a:tableStyleId>{5940675A-B579-460E-94D1-54222C63F5DA}</a:tableStyleId>
              </a:tblPr>
              <a:tblGrid>
                <a:gridCol w="1707515"/>
                <a:gridCol w="7181850"/>
              </a:tblGrid>
              <a:tr h="652780">
                <a:tc>
                  <a:txBody>
                    <a:bodyPr/>
                    <a:p>
                      <a:pPr indent="0" algn="l">
                        <a:buNone/>
                      </a:pPr>
                      <a:r>
                        <a:rPr lang="en-US" sz="2000" b="0">
                          <a:solidFill>
                            <a:srgbClr val="FFFFFF"/>
                          </a:solidFill>
                          <a:latin typeface="等线" panose="02010600030101010101" charset="-122"/>
                          <a:ea typeface="等线" panose="02010600030101010101" charset="-122"/>
                          <a:cs typeface="等线" panose="02010600030101010101" charset="-122"/>
                        </a:rPr>
                        <a:t>模块名称</a:t>
                      </a:r>
                      <a:endParaRPr lang="en-US" altLang="en-US" sz="20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indent="0">
                        <a:buNone/>
                      </a:pPr>
                      <a:r>
                        <a:rPr lang="en-US" sz="2000" b="0">
                          <a:solidFill>
                            <a:srgbClr val="FFFFFF"/>
                          </a:solidFill>
                          <a:latin typeface="等线" panose="02010600030101010101" charset="-122"/>
                          <a:ea typeface="等线" panose="02010600030101010101" charset="-122"/>
                          <a:cs typeface="等线" panose="02010600030101010101" charset="-122"/>
                        </a:rPr>
                        <a:t>首页模块</a:t>
                      </a:r>
                      <a:endParaRPr lang="en-US" sz="20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E34D4D"/>
                    </a:solidFill>
                  </a:tcPr>
                </a:tc>
              </a:tr>
              <a:tr h="588010">
                <a:tc>
                  <a:txBody>
                    <a:bodyPr/>
                    <a:p>
                      <a:pPr indent="0" algn="l">
                        <a:buNone/>
                      </a:pPr>
                      <a:r>
                        <a:rPr lang="en-US" sz="2000" b="0">
                          <a:solidFill>
                            <a:srgbClr val="404040"/>
                          </a:solidFill>
                          <a:latin typeface="等线" panose="02010600030101010101" charset="-122"/>
                          <a:ea typeface="等线" panose="02010600030101010101" charset="-122"/>
                          <a:cs typeface="等线" panose="02010600030101010101" charset="-122"/>
                        </a:rPr>
                        <a:t>功能描述</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000" b="0">
                          <a:solidFill>
                            <a:srgbClr val="404040"/>
                          </a:solidFill>
                          <a:latin typeface="等线" panose="02010600030101010101" charset="-122"/>
                          <a:ea typeface="等线" panose="02010600030101010101" charset="-122"/>
                          <a:cs typeface="等线" panose="02010600030101010101" charset="-122"/>
                        </a:rPr>
                        <a:t>查看首页内容</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588010">
                <a:tc>
                  <a:txBody>
                    <a:bodyPr/>
                    <a:p>
                      <a:pPr indent="0" algn="l">
                        <a:buNone/>
                      </a:pPr>
                      <a:r>
                        <a:rPr lang="en-US" sz="2000" b="0">
                          <a:solidFill>
                            <a:srgbClr val="404040"/>
                          </a:solidFill>
                          <a:latin typeface="等线" panose="02010600030101010101" charset="-122"/>
                          <a:ea typeface="等线" panose="02010600030101010101" charset="-122"/>
                          <a:cs typeface="等线" panose="02010600030101010101" charset="-122"/>
                        </a:rPr>
                        <a:t>设计要求</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000" b="0">
                          <a:solidFill>
                            <a:srgbClr val="404040"/>
                          </a:solidFill>
                          <a:latin typeface="等线" panose="02010600030101010101" charset="-122"/>
                          <a:ea typeface="等线" panose="02010600030101010101" charset="-122"/>
                          <a:cs typeface="等线" panose="02010600030101010101" charset="-122"/>
                        </a:rPr>
                        <a:t>首页壁纸，导航栏，考研时间线，名人名言</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588010">
                <a:tc>
                  <a:txBody>
                    <a:bodyPr/>
                    <a:p>
                      <a:pPr indent="0" algn="l">
                        <a:buNone/>
                      </a:pPr>
                      <a:r>
                        <a:rPr lang="en-US" sz="2000" b="0">
                          <a:solidFill>
                            <a:srgbClr val="404040"/>
                          </a:solidFill>
                          <a:latin typeface="等线" panose="02010600030101010101" charset="-122"/>
                          <a:ea typeface="等线" panose="02010600030101010101" charset="-122"/>
                          <a:cs typeface="等线" panose="02010600030101010101" charset="-122"/>
                        </a:rPr>
                        <a:t>补充说明</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p>
                      <a:pPr indent="0">
                        <a:buNone/>
                      </a:pPr>
                      <a:r>
                        <a:rPr lang="en-US" sz="2000" b="0">
                          <a:solidFill>
                            <a:srgbClr val="404040"/>
                          </a:solidFill>
                          <a:latin typeface="等线" panose="02010600030101010101" charset="-122"/>
                          <a:ea typeface="等线" panose="02010600030101010101" charset="-122"/>
                          <a:cs typeface="等线" panose="02010600030101010101" charset="-122"/>
                        </a:rPr>
                        <a:t>该模块给用户提供首页功能</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graphicFrame>
        <p:nvGraphicFramePr>
          <p:cNvPr id="3" name="表格 2"/>
          <p:cNvGraphicFramePr/>
          <p:nvPr>
            <p:custDataLst>
              <p:tags r:id="rId5"/>
            </p:custDataLst>
          </p:nvPr>
        </p:nvGraphicFramePr>
        <p:xfrm>
          <a:off x="1647190" y="4934585"/>
          <a:ext cx="8888730" cy="1374140"/>
        </p:xfrm>
        <a:graphic>
          <a:graphicData uri="http://schemas.openxmlformats.org/drawingml/2006/table">
            <a:tbl>
              <a:tblPr firstRow="1" bandRow="1">
                <a:tableStyleId>{5940675A-B579-460E-94D1-54222C63F5DA}</a:tableStyleId>
              </a:tblPr>
              <a:tblGrid>
                <a:gridCol w="1707515"/>
                <a:gridCol w="7181215"/>
              </a:tblGrid>
              <a:tr h="343535">
                <a:tc>
                  <a:txBody>
                    <a:bodyPr/>
                    <a:p>
                      <a:pPr algn="l">
                        <a:buClrTx/>
                        <a:buSzTx/>
                        <a:buFontTx/>
                        <a:buNone/>
                      </a:pPr>
                      <a:r>
                        <a:rPr lang="en-US" altLang="en-US" sz="2000" b="0">
                          <a:solidFill>
                            <a:srgbClr val="FFFFFF"/>
                          </a:solidFill>
                          <a:latin typeface="等线" panose="02010600030101010101" charset="-122"/>
                          <a:ea typeface="等线" panose="02010600030101010101" charset="-122"/>
                          <a:cs typeface="等线" panose="02010600030101010101" charset="-122"/>
                        </a:rPr>
                        <a:t>模块名称</a:t>
                      </a:r>
                      <a:endParaRPr lang="en-US" altLang="en-US" sz="20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algn="l">
                        <a:buClrTx/>
                        <a:buSzTx/>
                        <a:buFontTx/>
                        <a:buNone/>
                      </a:pPr>
                      <a:r>
                        <a:rPr lang="en-US" altLang="en-US" sz="2000" b="0">
                          <a:solidFill>
                            <a:srgbClr val="FFFFFF"/>
                          </a:solidFill>
                          <a:latin typeface="等线" panose="02010600030101010101" charset="-122"/>
                          <a:ea typeface="等线" panose="02010600030101010101" charset="-122"/>
                          <a:cs typeface="等线" panose="02010600030101010101" charset="-122"/>
                        </a:rPr>
                        <a:t>院校模块</a:t>
                      </a:r>
                      <a:endParaRPr lang="en-US" altLang="en-US" sz="20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E34D4D"/>
                    </a:solidFill>
                  </a:tcPr>
                </a:tc>
              </a:tr>
              <a:tr h="343535">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功能描述</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点击院校后是该校的招生简章，专业目录，复试分数线表格。</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343535">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设计要求</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从院校中按招生简章，分数线，专业目录进行设计</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343535">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补充说明</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p>
                      <a:pPr algn="l">
                        <a:buClrTx/>
                        <a:buSzTx/>
                        <a:buFontTx/>
                        <a:buNone/>
                      </a:pP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565071" y="450599"/>
            <a:ext cx="5061857" cy="698750"/>
            <a:chOff x="6096000" y="2061026"/>
            <a:chExt cx="5061857" cy="698750"/>
          </a:xfrm>
        </p:grpSpPr>
        <p:sp>
          <p:nvSpPr>
            <p:cNvPr id="24" name="文本框 23"/>
            <p:cNvSpPr txBox="1"/>
            <p:nvPr>
              <p:custDataLst>
                <p:tags r:id="rId1"/>
              </p:custDataLst>
            </p:nvPr>
          </p:nvSpPr>
          <p:spPr>
            <a:xfrm>
              <a:off x="7290893" y="2061026"/>
              <a:ext cx="26720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子</a:t>
              </a:r>
              <a:r>
                <a:rPr lang="zh-CN" altLang="en-US" sz="2800" b="1" dirty="0">
                  <a:solidFill>
                    <a:schemeClr val="accent2"/>
                  </a:solidFill>
                </a:rPr>
                <a:t>模块具体设计</a:t>
              </a:r>
              <a:endParaRPr lang="zh-CN" altLang="en-US" sz="2800" b="1" dirty="0">
                <a:solidFill>
                  <a:schemeClr val="accent2"/>
                </a:solidFill>
              </a:endParaRPr>
            </a:p>
          </p:txBody>
        </p:sp>
        <p:sp>
          <p:nvSpPr>
            <p:cNvPr id="26" name="文本框 25"/>
            <p:cNvSpPr txBox="1"/>
            <p:nvPr>
              <p:custDataLst>
                <p:tags r:id="rId2"/>
              </p:custDataLst>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28" name="直接连接符 27"/>
          <p:cNvCxnSpPr/>
          <p:nvPr>
            <p:custDataLst>
              <p:tags r:id="rId3"/>
            </p:custDataLst>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4"/>
            </p:custDataLst>
          </p:nvPr>
        </p:nvGraphicFramePr>
        <p:xfrm>
          <a:off x="1647190" y="1755775"/>
          <a:ext cx="8889365" cy="2416810"/>
        </p:xfrm>
        <a:graphic>
          <a:graphicData uri="http://schemas.openxmlformats.org/drawingml/2006/table">
            <a:tbl>
              <a:tblPr firstRow="1" bandRow="1">
                <a:tableStyleId>{5940675A-B579-460E-94D1-54222C63F5DA}</a:tableStyleId>
              </a:tblPr>
              <a:tblGrid>
                <a:gridCol w="1707515"/>
                <a:gridCol w="7181850"/>
              </a:tblGrid>
              <a:tr h="652780">
                <a:tc>
                  <a:txBody>
                    <a:bodyPr/>
                    <a:p>
                      <a:pPr algn="l">
                        <a:buClrTx/>
                        <a:buSzTx/>
                        <a:buFontTx/>
                        <a:buNone/>
                      </a:pPr>
                      <a:r>
                        <a:rPr lang="en-US" altLang="en-US" sz="2000" b="0">
                          <a:solidFill>
                            <a:srgbClr val="FFFFFF"/>
                          </a:solidFill>
                          <a:latin typeface="等线" panose="02010600030101010101" charset="-122"/>
                          <a:ea typeface="等线" panose="02010600030101010101" charset="-122"/>
                          <a:cs typeface="等线" panose="02010600030101010101" charset="-122"/>
                        </a:rPr>
                        <a:t>模块名称</a:t>
                      </a:r>
                      <a:endParaRPr lang="en-US" altLang="en-US" sz="20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algn="l">
                        <a:buClrTx/>
                        <a:buSzTx/>
                        <a:buFontTx/>
                        <a:buNone/>
                      </a:pPr>
                      <a:r>
                        <a:rPr lang="en-US" altLang="en-US" sz="2000" b="0">
                          <a:solidFill>
                            <a:schemeClr val="bg1"/>
                          </a:solidFill>
                          <a:latin typeface="等线" panose="02010600030101010101" charset="-122"/>
                          <a:ea typeface="等线" panose="02010600030101010101" charset="-122"/>
                          <a:cs typeface="等线" panose="02010600030101010101" charset="-122"/>
                        </a:rPr>
                        <a:t>资讯模块</a:t>
                      </a:r>
                      <a:endParaRPr lang="en-US" altLang="en-US" sz="20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E34D4D"/>
                    </a:solidFill>
                  </a:tcPr>
                </a:tc>
              </a:tr>
              <a:tr h="588010">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功能描述</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可以看到最新的招生简章，专业目录，复试分数线，新闻轮播图，院校板块，点击院校后是该校的招生简章，专业目录，复试分数线表格。</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588010">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设计要求</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采用对称设计结构。并且将重要热门资讯添加至轮播图中</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588010">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补充说明</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p>
                      <a:pPr algn="l">
                        <a:buClrTx/>
                        <a:buSzTx/>
                        <a:buFontTx/>
                        <a:buNone/>
                      </a:pP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graphicFrame>
        <p:nvGraphicFramePr>
          <p:cNvPr id="3" name="表格 2"/>
          <p:cNvGraphicFramePr/>
          <p:nvPr>
            <p:custDataLst>
              <p:tags r:id="rId5"/>
            </p:custDataLst>
          </p:nvPr>
        </p:nvGraphicFramePr>
        <p:xfrm>
          <a:off x="1647190" y="4934585"/>
          <a:ext cx="8888730" cy="1363980"/>
        </p:xfrm>
        <a:graphic>
          <a:graphicData uri="http://schemas.openxmlformats.org/drawingml/2006/table">
            <a:tbl>
              <a:tblPr firstRow="1" bandRow="1">
                <a:tableStyleId>{5940675A-B579-460E-94D1-54222C63F5DA}</a:tableStyleId>
              </a:tblPr>
              <a:tblGrid>
                <a:gridCol w="1707515"/>
                <a:gridCol w="7181215"/>
              </a:tblGrid>
              <a:tr h="333375">
                <a:tc>
                  <a:txBody>
                    <a:bodyPr/>
                    <a:p>
                      <a:pPr algn="l">
                        <a:buClrTx/>
                        <a:buSzTx/>
                        <a:buFontTx/>
                        <a:buNone/>
                      </a:pPr>
                      <a:r>
                        <a:rPr lang="en-US" altLang="en-US" sz="2000" b="0">
                          <a:solidFill>
                            <a:schemeClr val="bg1"/>
                          </a:solidFill>
                          <a:latin typeface="等线" panose="02010600030101010101" charset="-122"/>
                          <a:ea typeface="等线" panose="02010600030101010101" charset="-122"/>
                          <a:cs typeface="等线" panose="02010600030101010101" charset="-122"/>
                        </a:rPr>
                        <a:t>模块名称</a:t>
                      </a:r>
                      <a:endParaRPr lang="en-US" altLang="en-US" sz="20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algn="l">
                        <a:buClrTx/>
                        <a:buSzTx/>
                        <a:buFontTx/>
                        <a:buNone/>
                      </a:pPr>
                      <a:r>
                        <a:rPr lang="en-US" altLang="en-US" sz="2000" b="0">
                          <a:solidFill>
                            <a:schemeClr val="bg1"/>
                          </a:solidFill>
                          <a:latin typeface="等线" panose="02010600030101010101" charset="-122"/>
                          <a:ea typeface="等线" panose="02010600030101010101" charset="-122"/>
                          <a:cs typeface="等线" panose="02010600030101010101" charset="-122"/>
                        </a:rPr>
                        <a:t>个人模块</a:t>
                      </a:r>
                      <a:endParaRPr lang="en-US" altLang="en-US" sz="2000" b="0">
                        <a:solidFill>
                          <a:schemeClr val="bg1"/>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E34D4D"/>
                    </a:solidFill>
                  </a:tcPr>
                </a:tc>
              </a:tr>
              <a:tr h="343535">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功能描述</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查看、编辑自己的个人信息；可以查看自己的发帖数、评论、发帖纪录</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343535">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设计要求</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页面显示个人信息，并且有编辑功能</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343535">
                <a:tc>
                  <a:txBody>
                    <a:bodyPr/>
                    <a:p>
                      <a:pPr algn="l">
                        <a:buClrTx/>
                        <a:buSzTx/>
                        <a:buFontTx/>
                        <a:buNone/>
                      </a:pPr>
                      <a:r>
                        <a:rPr lang="en-US" altLang="en-US" sz="2000" b="0">
                          <a:solidFill>
                            <a:srgbClr val="404040"/>
                          </a:solidFill>
                          <a:latin typeface="等线" panose="02010600030101010101" charset="-122"/>
                          <a:ea typeface="等线" panose="02010600030101010101" charset="-122"/>
                          <a:cs typeface="等线" panose="02010600030101010101" charset="-122"/>
                        </a:rPr>
                        <a:t>补充说明</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p>
                      <a:pPr algn="l">
                        <a:buClrTx/>
                        <a:buSzTx/>
                        <a:buFontTx/>
                        <a:buNone/>
                      </a:pP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02540" y="2377802"/>
            <a:ext cx="1386918" cy="1446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rPr>
              <a:t>03</a:t>
            </a:r>
            <a:endParaRPr kumimoji="0" lang="zh-CN" altLang="en-US"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endParaRPr>
          </a:p>
        </p:txBody>
      </p:sp>
      <p:sp>
        <p:nvSpPr>
          <p:cNvPr id="4" name="文本框 3"/>
          <p:cNvSpPr txBox="1"/>
          <p:nvPr/>
        </p:nvSpPr>
        <p:spPr>
          <a:xfrm>
            <a:off x="2552701" y="4119872"/>
            <a:ext cx="7086598" cy="76835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类图设计</a:t>
            </a:r>
            <a:endPar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3016251" y="4898415"/>
            <a:ext cx="6159498" cy="6136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rot="2700000">
            <a:off x="4952582" y="-1272243"/>
            <a:ext cx="2269625" cy="2269625"/>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5585329" y="-607464"/>
            <a:ext cx="1004130" cy="1004130"/>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5466246" y="496332"/>
            <a:ext cx="1242297" cy="1242297"/>
          </a:xfrm>
          <a:prstGeom prst="rect">
            <a:avLst/>
          </a:prstGeom>
          <a:noFill/>
          <a:ln w="1905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000"/>
                            </p:stCondLst>
                            <p:childTnLst>
                              <p:par>
                                <p:cTn id="24" presetID="12" presetClass="entr" presetSubtype="2"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3565071" y="450599"/>
            <a:ext cx="5061857" cy="698750"/>
            <a:chOff x="6096000" y="2061026"/>
            <a:chExt cx="5061857" cy="698750"/>
          </a:xfrm>
        </p:grpSpPr>
        <p:sp>
          <p:nvSpPr>
            <p:cNvPr id="41" name="文本框 40"/>
            <p:cNvSpPr txBox="1"/>
            <p:nvPr/>
          </p:nvSpPr>
          <p:spPr>
            <a:xfrm>
              <a:off x="7452500" y="2061026"/>
              <a:ext cx="2348865" cy="521970"/>
            </a:xfrm>
            <a:prstGeom prst="rect">
              <a:avLst/>
            </a:prstGeom>
            <a:noFill/>
          </p:spPr>
          <p:txBody>
            <a:bodyPr wrap="none" rtlCol="0">
              <a:spAutoFit/>
              <a:scene3d>
                <a:camera prst="orthographicFront"/>
                <a:lightRig rig="threePt" dir="t"/>
              </a:scene3d>
              <a:sp3d contourW="12700"/>
            </a:bodyPr>
            <a:lstStyle/>
            <a:p>
              <a:pPr algn="ctr"/>
              <a:r>
                <a:rPr lang="en-US" altLang="zh-CN" sz="2800" b="1" dirty="0">
                  <a:solidFill>
                    <a:schemeClr val="accent2"/>
                  </a:solidFill>
                </a:rPr>
                <a:t>Web</a:t>
              </a:r>
              <a:r>
                <a:rPr lang="zh-CN" altLang="en-US" sz="2800" b="1" dirty="0">
                  <a:solidFill>
                    <a:schemeClr val="accent2"/>
                  </a:solidFill>
                </a:rPr>
                <a:t>前台</a:t>
              </a:r>
              <a:r>
                <a:rPr lang="zh-CN" altLang="en-US" sz="2800" b="1" dirty="0">
                  <a:solidFill>
                    <a:schemeClr val="accent2"/>
                  </a:solidFill>
                </a:rPr>
                <a:t>类图</a:t>
              </a:r>
              <a:endParaRPr lang="zh-CN" altLang="en-US" sz="2800" b="1" dirty="0">
                <a:solidFill>
                  <a:schemeClr val="accent2"/>
                </a:solidFill>
              </a:endParaRPr>
            </a:p>
          </p:txBody>
        </p:sp>
        <p:sp>
          <p:nvSpPr>
            <p:cNvPr id="42" name="文本框 41"/>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11" name="直接连接符 10"/>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图片 2" descr="E:\847356096\Image\Group\4}R6L4E@JH)P@F82U~A9UEH.png"/>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505585" y="1663065"/>
            <a:ext cx="9373870" cy="462788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565071" y="450599"/>
            <a:ext cx="5061857" cy="698750"/>
            <a:chOff x="6096000" y="2061026"/>
            <a:chExt cx="5061857" cy="698750"/>
          </a:xfrm>
        </p:grpSpPr>
        <p:sp>
          <p:nvSpPr>
            <p:cNvPr id="39" name="文本框 38"/>
            <p:cNvSpPr txBox="1"/>
            <p:nvPr/>
          </p:nvSpPr>
          <p:spPr>
            <a:xfrm>
              <a:off x="7452500" y="2061026"/>
              <a:ext cx="2348865" cy="521970"/>
            </a:xfrm>
            <a:prstGeom prst="rect">
              <a:avLst/>
            </a:prstGeom>
            <a:noFill/>
          </p:spPr>
          <p:txBody>
            <a:bodyPr wrap="none" rtlCol="0">
              <a:spAutoFit/>
              <a:scene3d>
                <a:camera prst="orthographicFront"/>
                <a:lightRig rig="threePt" dir="t"/>
              </a:scene3d>
              <a:sp3d contourW="12700"/>
            </a:bodyPr>
            <a:lstStyle/>
            <a:p>
              <a:pPr algn="ctr"/>
              <a:r>
                <a:rPr lang="en-US" altLang="zh-CN" sz="2800" b="1" dirty="0">
                  <a:solidFill>
                    <a:schemeClr val="accent2"/>
                  </a:solidFill>
                </a:rPr>
                <a:t>Web</a:t>
              </a:r>
              <a:r>
                <a:rPr lang="zh-CN" altLang="en-US" sz="2800" b="1" dirty="0">
                  <a:solidFill>
                    <a:schemeClr val="accent2"/>
                  </a:solidFill>
                </a:rPr>
                <a:t>后台</a:t>
              </a:r>
              <a:r>
                <a:rPr lang="zh-CN" altLang="en-US" sz="2800" b="1" dirty="0">
                  <a:solidFill>
                    <a:schemeClr val="accent2"/>
                  </a:solidFill>
                </a:rPr>
                <a:t>类图</a:t>
              </a:r>
              <a:endParaRPr lang="zh-CN" altLang="en-US" sz="2800" b="1" dirty="0">
                <a:solidFill>
                  <a:schemeClr val="accent2"/>
                </a:solidFill>
              </a:endParaRPr>
            </a:p>
          </p:txBody>
        </p:sp>
        <p:sp>
          <p:nvSpPr>
            <p:cNvPr id="40" name="文本框 39"/>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41" name="直接连接符 40"/>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 name="图片 3" descr="E:\847356096\Image\Group\7LP3UW(N(NTXH5XO53`K6E7.png"/>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810385" y="1542415"/>
            <a:ext cx="8387080" cy="4838700"/>
          </a:xfrm>
          <a:prstGeom prst="rect">
            <a:avLst/>
          </a:prstGeom>
          <a:solidFill>
            <a:schemeClr val="bg1"/>
          </a:solid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565071" y="450599"/>
            <a:ext cx="5061857" cy="698750"/>
            <a:chOff x="6096000" y="2061026"/>
            <a:chExt cx="5061857" cy="698750"/>
          </a:xfrm>
        </p:grpSpPr>
        <p:sp>
          <p:nvSpPr>
            <p:cNvPr id="22" name="文本框 21"/>
            <p:cNvSpPr txBox="1"/>
            <p:nvPr/>
          </p:nvSpPr>
          <p:spPr>
            <a:xfrm>
              <a:off x="6579693" y="2061026"/>
              <a:ext cx="40944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安卓端网络数据缓存模块</a:t>
              </a:r>
              <a:endParaRPr lang="zh-CN" altLang="en-US" sz="2800" b="1" dirty="0">
                <a:solidFill>
                  <a:schemeClr val="accent2"/>
                </a:solidFill>
              </a:endParaRPr>
            </a:p>
          </p:txBody>
        </p:sp>
        <p:sp>
          <p:nvSpPr>
            <p:cNvPr id="23" name="文本框 22"/>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24" name="直接连接符 23"/>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181350" y="1908810"/>
            <a:ext cx="5828030" cy="4165600"/>
          </a:xfrm>
          <a:prstGeom prst="rect">
            <a:avLst/>
          </a:prstGeom>
          <a:solidFill>
            <a:schemeClr val="bg1"/>
          </a:solid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565071" y="450599"/>
            <a:ext cx="5061857" cy="698750"/>
            <a:chOff x="6096000" y="2061026"/>
            <a:chExt cx="5061857" cy="698750"/>
          </a:xfrm>
        </p:grpSpPr>
        <p:sp>
          <p:nvSpPr>
            <p:cNvPr id="22" name="文本框 21"/>
            <p:cNvSpPr txBox="1"/>
            <p:nvPr/>
          </p:nvSpPr>
          <p:spPr>
            <a:xfrm>
              <a:off x="6955613" y="2061026"/>
              <a:ext cx="334264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安卓端</a:t>
              </a:r>
              <a:r>
                <a:rPr lang="en-US" altLang="zh-CN" sz="2800" b="1" dirty="0">
                  <a:solidFill>
                    <a:schemeClr val="accent2"/>
                  </a:solidFill>
                </a:rPr>
                <a:t>http</a:t>
              </a:r>
              <a:r>
                <a:rPr lang="zh-CN" altLang="en-US" sz="2800" b="1" dirty="0">
                  <a:solidFill>
                    <a:schemeClr val="accent2"/>
                  </a:solidFill>
                </a:rPr>
                <a:t>框架</a:t>
              </a:r>
              <a:r>
                <a:rPr lang="zh-CN" altLang="en-US" sz="2800" b="1" dirty="0">
                  <a:solidFill>
                    <a:schemeClr val="accent2"/>
                  </a:solidFill>
                </a:rPr>
                <a:t>模块</a:t>
              </a:r>
              <a:endParaRPr lang="zh-CN" altLang="en-US" sz="2800" b="1" dirty="0">
                <a:solidFill>
                  <a:schemeClr val="accent2"/>
                </a:solidFill>
              </a:endParaRPr>
            </a:p>
          </p:txBody>
        </p:sp>
        <p:sp>
          <p:nvSpPr>
            <p:cNvPr id="23" name="文本框 22"/>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24" name="直接连接符 23"/>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图片 6"/>
          <p:cNvPicPr/>
          <p:nvPr/>
        </p:nvPicPr>
        <p:blipFill>
          <a:blip r:embed="rId1"/>
          <a:stretch>
            <a:fillRect/>
          </a:stretch>
        </p:blipFill>
        <p:spPr>
          <a:xfrm>
            <a:off x="1660525" y="1362075"/>
            <a:ext cx="8559165" cy="50038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565071" y="450599"/>
            <a:ext cx="5061857" cy="698750"/>
            <a:chOff x="6096000" y="2061026"/>
            <a:chExt cx="5061857" cy="698750"/>
          </a:xfrm>
        </p:grpSpPr>
        <p:sp>
          <p:nvSpPr>
            <p:cNvPr id="22" name="文本框 21"/>
            <p:cNvSpPr txBox="1"/>
            <p:nvPr/>
          </p:nvSpPr>
          <p:spPr>
            <a:xfrm>
              <a:off x="7824293" y="2061026"/>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安卓端</a:t>
              </a:r>
              <a:r>
                <a:rPr lang="en-US" altLang="zh-CN" sz="2800" b="1" dirty="0">
                  <a:solidFill>
                    <a:schemeClr val="accent2"/>
                  </a:solidFill>
                </a:rPr>
                <a:t>UI</a:t>
              </a:r>
              <a:endParaRPr lang="en-US" altLang="zh-CN" sz="2800" b="1" dirty="0">
                <a:solidFill>
                  <a:schemeClr val="accent2"/>
                </a:solidFill>
              </a:endParaRPr>
            </a:p>
          </p:txBody>
        </p:sp>
        <p:sp>
          <p:nvSpPr>
            <p:cNvPr id="23" name="文本框 22"/>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24" name="直接连接符 23"/>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4" name="图片 3" descr="UI类图 (3)"/>
          <p:cNvPicPr>
            <a:picLocks noChangeAspect="1"/>
          </p:cNvPicPr>
          <p:nvPr/>
        </p:nvPicPr>
        <p:blipFill>
          <a:blip r:embed="rId1"/>
          <a:stretch>
            <a:fillRect/>
          </a:stretch>
        </p:blipFill>
        <p:spPr>
          <a:xfrm>
            <a:off x="277495" y="1354455"/>
            <a:ext cx="26178510" cy="5439410"/>
          </a:xfrm>
          <a:prstGeom prst="rect">
            <a:avLst/>
          </a:prstGeom>
          <a:solidFill>
            <a:schemeClr val="bg1"/>
          </a:solidFill>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19371" y="2377802"/>
            <a:ext cx="1353256" cy="1446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rPr>
              <a:t>04</a:t>
            </a:r>
            <a:endParaRPr kumimoji="0" lang="zh-CN" altLang="en-US"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endParaRPr>
          </a:p>
        </p:txBody>
      </p:sp>
      <p:sp>
        <p:nvSpPr>
          <p:cNvPr id="4" name="文本框 3"/>
          <p:cNvSpPr txBox="1"/>
          <p:nvPr/>
        </p:nvSpPr>
        <p:spPr>
          <a:xfrm>
            <a:off x="2552701" y="4119872"/>
            <a:ext cx="7086598" cy="76835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接口设计</a:t>
            </a:r>
            <a:endPar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3016251" y="4898415"/>
            <a:ext cx="6159498" cy="6136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rot="2700000">
            <a:off x="4952582" y="-1272243"/>
            <a:ext cx="2269625" cy="2269625"/>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5585329" y="-607464"/>
            <a:ext cx="1004130" cy="1004130"/>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5466246" y="496332"/>
            <a:ext cx="1242297" cy="1242297"/>
          </a:xfrm>
          <a:prstGeom prst="rect">
            <a:avLst/>
          </a:prstGeom>
          <a:noFill/>
          <a:ln w="1905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000"/>
                            </p:stCondLst>
                            <p:childTnLst>
                              <p:par>
                                <p:cTn id="24" presetID="12" presetClass="entr" presetSubtype="2"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565071" y="450599"/>
            <a:ext cx="5061857" cy="698750"/>
            <a:chOff x="6096000" y="2061026"/>
            <a:chExt cx="5061857" cy="698750"/>
          </a:xfrm>
        </p:grpSpPr>
        <p:sp>
          <p:nvSpPr>
            <p:cNvPr id="50" name="文本框 49"/>
            <p:cNvSpPr txBox="1"/>
            <p:nvPr/>
          </p:nvSpPr>
          <p:spPr>
            <a:xfrm>
              <a:off x="7824293" y="2061026"/>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前端接口</a:t>
              </a:r>
              <a:endParaRPr lang="zh-CN" altLang="en-US" sz="2800" b="1" dirty="0">
                <a:solidFill>
                  <a:schemeClr val="accent2"/>
                </a:solidFill>
              </a:endParaRPr>
            </a:p>
          </p:txBody>
        </p:sp>
        <p:sp>
          <p:nvSpPr>
            <p:cNvPr id="51" name="文本框 50"/>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52" name="直接连接符 51"/>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318135" y="1514475"/>
            <a:ext cx="5457825" cy="5121275"/>
          </a:xfrm>
          <a:prstGeom prst="rect">
            <a:avLst/>
          </a:prstGeom>
        </p:spPr>
      </p:pic>
      <p:pic>
        <p:nvPicPr>
          <p:cNvPr id="9" name="图片 8"/>
          <p:cNvPicPr>
            <a:picLocks noChangeAspect="1"/>
          </p:cNvPicPr>
          <p:nvPr/>
        </p:nvPicPr>
        <p:blipFill>
          <a:blip r:embed="rId2"/>
          <a:stretch>
            <a:fillRect/>
          </a:stretch>
        </p:blipFill>
        <p:spPr>
          <a:xfrm>
            <a:off x="6007735" y="1514475"/>
            <a:ext cx="6005195" cy="512127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0891" y="430280"/>
            <a:ext cx="32766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chemeClr val="accent1"/>
                </a:solidFill>
                <a:effectLst/>
                <a:uLnTx/>
                <a:uFillTx/>
                <a:latin typeface="Century Gothic" panose="020B0502020202020204" pitchFamily="34" charset="0"/>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schemeClr val="accent1"/>
              </a:solidFill>
              <a:effectLst/>
              <a:uLnTx/>
              <a:uFillTx/>
              <a:latin typeface="Century Gothic" panose="020B0502020202020204" pitchFamily="34" charset="0"/>
              <a:ea typeface="微软雅黑" panose="020B0503020204020204" pitchFamily="34" charset="-122"/>
              <a:cs typeface="+mn-cs"/>
            </a:endParaRPr>
          </a:p>
        </p:txBody>
      </p:sp>
      <p:cxnSp>
        <p:nvCxnSpPr>
          <p:cNvPr id="4" name="直接连接符 3"/>
          <p:cNvCxnSpPr/>
          <p:nvPr/>
        </p:nvCxnSpPr>
        <p:spPr>
          <a:xfrm>
            <a:off x="1173766" y="1236215"/>
            <a:ext cx="872748" cy="0"/>
          </a:xfrm>
          <a:prstGeom prst="line">
            <a:avLst/>
          </a:prstGeom>
          <a:solidFill>
            <a:srgbClr val="080808"/>
          </a:solidFill>
          <a:ln w="25400" cap="rnd">
            <a:solidFill>
              <a:schemeClr val="bg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6551385" y="1557342"/>
            <a:ext cx="4640490" cy="722015"/>
            <a:chOff x="939337" y="1925465"/>
            <a:chExt cx="4640490" cy="722015"/>
          </a:xfrm>
        </p:grpSpPr>
        <p:sp>
          <p:nvSpPr>
            <p:cNvPr id="6" name="文本框 5"/>
            <p:cNvSpPr txBox="1"/>
            <p:nvPr/>
          </p:nvSpPr>
          <p:spPr>
            <a:xfrm>
              <a:off x="939337" y="1925465"/>
              <a:ext cx="32766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01 . </a:t>
              </a:r>
              <a:r>
                <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引言</a:t>
              </a:r>
              <a:endPar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endParaRPr>
            </a:p>
          </p:txBody>
        </p:sp>
        <p:sp>
          <p:nvSpPr>
            <p:cNvPr id="7" name="文本框 6"/>
            <p:cNvSpPr txBox="1"/>
            <p:nvPr/>
          </p:nvSpPr>
          <p:spPr>
            <a:xfrm>
              <a:off x="939337" y="2345855"/>
              <a:ext cx="4640490" cy="30162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lang="en-US" altLang="zh-CN" sz="120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sym typeface="+mn-ea"/>
                </a:rPr>
                <a:t>The user can demonstrate on a projector</a:t>
              </a:r>
              <a:endParaRPr kumimoji="0" lang="en-US" altLang="zh-CN" sz="1200" b="0" i="0" u="none" strike="noStrike" kern="1200" cap="none" spc="0" normalizeH="0" baseline="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cs typeface="+mn-cs"/>
              </a:endParaRPr>
            </a:p>
          </p:txBody>
        </p:sp>
      </p:grpSp>
      <p:grpSp>
        <p:nvGrpSpPr>
          <p:cNvPr id="20" name="组合 19"/>
          <p:cNvGrpSpPr/>
          <p:nvPr/>
        </p:nvGrpSpPr>
        <p:grpSpPr>
          <a:xfrm>
            <a:off x="6551385" y="2554078"/>
            <a:ext cx="4640490" cy="704827"/>
            <a:chOff x="939337" y="1925465"/>
            <a:chExt cx="4640490" cy="704827"/>
          </a:xfrm>
        </p:grpSpPr>
        <p:sp>
          <p:nvSpPr>
            <p:cNvPr id="21" name="文本框 20"/>
            <p:cNvSpPr txBox="1"/>
            <p:nvPr/>
          </p:nvSpPr>
          <p:spPr>
            <a:xfrm>
              <a:off x="939337" y="1925465"/>
              <a:ext cx="4016375"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02 . </a:t>
              </a:r>
              <a:r>
                <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功能模块层次设计</a:t>
              </a:r>
              <a:endPar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2" name="文本框 21"/>
            <p:cNvSpPr txBox="1"/>
            <p:nvPr/>
          </p:nvSpPr>
          <p:spPr>
            <a:xfrm>
              <a:off x="939337" y="2345855"/>
              <a:ext cx="4640490" cy="28443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cs typeface="+mn-cs"/>
                </a:rPr>
                <a:t>The user can demonstrate on a projector</a:t>
              </a:r>
              <a:endParaRPr kumimoji="0" lang="en-US" altLang="zh-CN" sz="1200" b="0" i="0" u="none" strike="noStrike" kern="1200" cap="none" spc="0" normalizeH="0" baseline="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cs typeface="+mn-cs"/>
              </a:endParaRPr>
            </a:p>
          </p:txBody>
        </p:sp>
      </p:grpSp>
      <p:grpSp>
        <p:nvGrpSpPr>
          <p:cNvPr id="23" name="组合 22"/>
          <p:cNvGrpSpPr/>
          <p:nvPr/>
        </p:nvGrpSpPr>
        <p:grpSpPr>
          <a:xfrm>
            <a:off x="6551385" y="3550814"/>
            <a:ext cx="4640490" cy="704827"/>
            <a:chOff x="939337" y="1925465"/>
            <a:chExt cx="4640490" cy="704827"/>
          </a:xfrm>
        </p:grpSpPr>
        <p:sp>
          <p:nvSpPr>
            <p:cNvPr id="24" name="文本框 23"/>
            <p:cNvSpPr txBox="1"/>
            <p:nvPr/>
          </p:nvSpPr>
          <p:spPr>
            <a:xfrm>
              <a:off x="939337" y="1925465"/>
              <a:ext cx="32766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03 . </a:t>
              </a:r>
              <a:r>
                <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类图设计</a:t>
              </a:r>
              <a:endPar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5" name="文本框 24"/>
            <p:cNvSpPr txBox="1"/>
            <p:nvPr/>
          </p:nvSpPr>
          <p:spPr>
            <a:xfrm>
              <a:off x="939337" y="2345855"/>
              <a:ext cx="4640490" cy="28443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cs typeface="+mn-cs"/>
                </a:rPr>
                <a:t>The user can demonstrate on a projector</a:t>
              </a:r>
              <a:endParaRPr kumimoji="0" lang="en-US" altLang="zh-CN" sz="1200" b="0" i="0" u="none" strike="noStrike" kern="1200" cap="none" spc="0" normalizeH="0" baseline="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cs typeface="+mn-cs"/>
              </a:endParaRPr>
            </a:p>
          </p:txBody>
        </p:sp>
      </p:grpSp>
      <p:grpSp>
        <p:nvGrpSpPr>
          <p:cNvPr id="26" name="组合 25"/>
          <p:cNvGrpSpPr/>
          <p:nvPr/>
        </p:nvGrpSpPr>
        <p:grpSpPr>
          <a:xfrm>
            <a:off x="6551385" y="4547550"/>
            <a:ext cx="4640490" cy="704827"/>
            <a:chOff x="939337" y="1925465"/>
            <a:chExt cx="4640490" cy="704827"/>
          </a:xfrm>
        </p:grpSpPr>
        <p:sp>
          <p:nvSpPr>
            <p:cNvPr id="27" name="文本框 26"/>
            <p:cNvSpPr txBox="1"/>
            <p:nvPr/>
          </p:nvSpPr>
          <p:spPr>
            <a:xfrm>
              <a:off x="939337" y="1925465"/>
              <a:ext cx="32766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04 . </a:t>
              </a:r>
              <a:r>
                <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接口设计</a:t>
              </a:r>
              <a:endPar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8" name="文本框 27"/>
            <p:cNvSpPr txBox="1"/>
            <p:nvPr/>
          </p:nvSpPr>
          <p:spPr>
            <a:xfrm>
              <a:off x="939337" y="2345855"/>
              <a:ext cx="4640490" cy="28443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cs typeface="+mn-cs"/>
                </a:rPr>
                <a:t>The user can demonstrate on a projector</a:t>
              </a:r>
              <a:endParaRPr kumimoji="0" lang="en-US" altLang="zh-CN" sz="1200" b="0" i="0" u="none" strike="noStrike" kern="1200" cap="none" spc="0" normalizeH="0" baseline="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cs typeface="+mn-cs"/>
              </a:endParaRPr>
            </a:p>
          </p:txBody>
        </p:sp>
      </p:grpSp>
      <p:grpSp>
        <p:nvGrpSpPr>
          <p:cNvPr id="2" name="组合 1"/>
          <p:cNvGrpSpPr/>
          <p:nvPr/>
        </p:nvGrpSpPr>
        <p:grpSpPr>
          <a:xfrm>
            <a:off x="2235200" y="2418242"/>
            <a:ext cx="3327400" cy="3116244"/>
            <a:chOff x="1891881" y="2406945"/>
            <a:chExt cx="3086667" cy="2890788"/>
          </a:xfrm>
        </p:grpSpPr>
        <p:sp>
          <p:nvSpPr>
            <p:cNvPr id="17" name="矩形 16"/>
            <p:cNvSpPr/>
            <p:nvPr/>
          </p:nvSpPr>
          <p:spPr>
            <a:xfrm rot="2700000">
              <a:off x="2174667" y="3593681"/>
              <a:ext cx="1704052" cy="1704052"/>
            </a:xfrm>
            <a:prstGeom prst="rect">
              <a:avLst/>
            </a:prstGeom>
            <a:noFill/>
            <a:ln w="28575">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700000">
              <a:off x="3969663" y="2895098"/>
              <a:ext cx="1008885" cy="1008885"/>
            </a:xfrm>
            <a:prstGeom prst="rect">
              <a:avLst/>
            </a:prstGeom>
            <a:noFill/>
            <a:ln w="9525">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700000">
              <a:off x="1891881" y="2406945"/>
              <a:ext cx="2269625" cy="2269625"/>
            </a:xfrm>
            <a:prstGeom prst="rect">
              <a:avLst/>
            </a:prstGeom>
            <a:blipFill dpi="0" rotWithShape="0">
              <a:blip r:embed="rId1">
                <a:grayscl/>
              </a:blip>
              <a:srcRect/>
              <a:stretch>
                <a:fillRect/>
              </a:stretch>
            </a:blip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551385" y="5557200"/>
            <a:ext cx="4640490" cy="704827"/>
            <a:chOff x="939337" y="1925465"/>
            <a:chExt cx="4640490" cy="704827"/>
          </a:xfrm>
        </p:grpSpPr>
        <p:sp>
          <p:nvSpPr>
            <p:cNvPr id="9" name="文本框 8"/>
            <p:cNvSpPr txBox="1"/>
            <p:nvPr/>
          </p:nvSpPr>
          <p:spPr>
            <a:xfrm>
              <a:off x="939337" y="1925465"/>
              <a:ext cx="4259580" cy="521970"/>
            </a:xfrm>
            <a:prstGeom prst="rect">
              <a:avLst/>
            </a:prstGeom>
            <a:noFill/>
          </p:spPr>
          <p:txBody>
            <a:bodyPr wrap="square" rtlCol="0">
              <a:spAutoFit/>
              <a:scene3d>
                <a:camera prst="orthographicFront"/>
                <a:lightRig rig="threePt" dir="t"/>
              </a:scene3d>
              <a:sp3d contourW="12700"/>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05 . </a:t>
              </a:r>
              <a:r>
                <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rPr>
                <a:t>系统安全与权限设计</a:t>
              </a:r>
              <a:endParaRPr kumimoji="0" lang="zh-CN" altLang="en-US" sz="28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0" name="文本框 9"/>
            <p:cNvSpPr txBox="1"/>
            <p:nvPr/>
          </p:nvSpPr>
          <p:spPr>
            <a:xfrm>
              <a:off x="939337" y="2345855"/>
              <a:ext cx="4640490" cy="284437"/>
            </a:xfrm>
            <a:prstGeom prst="rect">
              <a:avLst/>
            </a:prstGeom>
            <a:noFill/>
          </p:spPr>
          <p:txBody>
            <a:bodyPr wrap="square" rtlCol="0">
              <a:spAutoFit/>
              <a:scene3d>
                <a:camera prst="orthographicFront"/>
                <a:lightRig rig="threePt" dir="t"/>
              </a:scene3d>
              <a:sp3d contourW="12700"/>
            </a:bodyPr>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cs typeface="+mn-cs"/>
                </a:rPr>
                <a:t>The user can demonstrate on a projector</a:t>
              </a:r>
              <a:endParaRPr kumimoji="0" lang="en-US" altLang="zh-CN" sz="1200" b="0" i="0" u="none" strike="noStrike" kern="1200" cap="none" spc="0" normalizeH="0" baseline="0" noProof="0" dirty="0">
                <a:ln>
                  <a:noFill/>
                </a:ln>
                <a:solidFill>
                  <a:schemeClr val="bg1">
                    <a:lumMod val="85000"/>
                  </a:schemeClr>
                </a:solidFill>
                <a:effectLst/>
                <a:uLnTx/>
                <a:uFillTx/>
                <a:latin typeface="Century Gothic" panose="020B0502020202020204" pitchFamily="34" charset="0"/>
                <a:ea typeface="微软雅黑" panose="020B0503020204020204"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ppt_x</p:attrName>
                                        </p:attrNameLst>
                                      </p:cBhvr>
                                      <p:tavLst>
                                        <p:tav tm="0">
                                          <p:val>
                                            <p:strVal val="#ppt_x-#ppt_w*1.125000"/>
                                          </p:val>
                                        </p:tav>
                                        <p:tav tm="100000">
                                          <p:val>
                                            <p:strVal val="#ppt_x"/>
                                          </p:val>
                                        </p:tav>
                                      </p:tavLst>
                                    </p:anim>
                                    <p:animEffect transition="in" filter="wipe(right)">
                                      <p:cBhvr>
                                        <p:cTn id="23" dur="500"/>
                                        <p:tgtEl>
                                          <p:spTgt spid="5"/>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ppt_x</p:attrName>
                                        </p:attrNameLst>
                                      </p:cBhvr>
                                      <p:tavLst>
                                        <p:tav tm="0">
                                          <p:val>
                                            <p:strVal val="#ppt_x-#ppt_w*1.125000"/>
                                          </p:val>
                                        </p:tav>
                                        <p:tav tm="100000">
                                          <p:val>
                                            <p:strVal val="#ppt_x"/>
                                          </p:val>
                                        </p:tav>
                                      </p:tavLst>
                                    </p:anim>
                                    <p:animEffect transition="in" filter="wipe(right)">
                                      <p:cBhvr>
                                        <p:cTn id="28" dur="500"/>
                                        <p:tgtEl>
                                          <p:spTgt spid="20"/>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ppt_x</p:attrName>
                                        </p:attrNameLst>
                                      </p:cBhvr>
                                      <p:tavLst>
                                        <p:tav tm="0">
                                          <p:val>
                                            <p:strVal val="#ppt_x-#ppt_w*1.125000"/>
                                          </p:val>
                                        </p:tav>
                                        <p:tav tm="100000">
                                          <p:val>
                                            <p:strVal val="#ppt_x"/>
                                          </p:val>
                                        </p:tav>
                                      </p:tavLst>
                                    </p:anim>
                                    <p:animEffect transition="in" filter="wipe(right)">
                                      <p:cBhvr>
                                        <p:cTn id="33" dur="500"/>
                                        <p:tgtEl>
                                          <p:spTgt spid="23"/>
                                        </p:tgtEl>
                                      </p:cBhvr>
                                    </p:animEffect>
                                  </p:childTnLst>
                                </p:cTn>
                              </p:par>
                            </p:childTnLst>
                          </p:cTn>
                        </p:par>
                        <p:par>
                          <p:cTn id="34" fill="hold">
                            <p:stCondLst>
                              <p:cond delay="3000"/>
                            </p:stCondLst>
                            <p:childTnLst>
                              <p:par>
                                <p:cTn id="35" presetID="12" presetClass="entr" presetSubtype="8"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p:tgtEl>
                                          <p:spTgt spid="26"/>
                                        </p:tgtEl>
                                        <p:attrNameLst>
                                          <p:attrName>ppt_x</p:attrName>
                                        </p:attrNameLst>
                                      </p:cBhvr>
                                      <p:tavLst>
                                        <p:tav tm="0">
                                          <p:val>
                                            <p:strVal val="#ppt_x-#ppt_w*1.125000"/>
                                          </p:val>
                                        </p:tav>
                                        <p:tav tm="100000">
                                          <p:val>
                                            <p:strVal val="#ppt_x"/>
                                          </p:val>
                                        </p:tav>
                                      </p:tavLst>
                                    </p:anim>
                                    <p:animEffect transition="in" filter="wipe(right)">
                                      <p:cBhvr>
                                        <p:cTn id="38" dur="500"/>
                                        <p:tgtEl>
                                          <p:spTgt spid="26"/>
                                        </p:tgtEl>
                                      </p:cBhvr>
                                    </p:animEffect>
                                  </p:childTnLst>
                                </p:cTn>
                              </p:par>
                            </p:childTnLst>
                          </p:cTn>
                        </p:par>
                        <p:par>
                          <p:cTn id="39" fill="hold">
                            <p:stCondLst>
                              <p:cond delay="3500"/>
                            </p:stCondLst>
                            <p:childTnLst>
                              <p:par>
                                <p:cTn id="40" presetID="12" presetClass="entr" presetSubtype="8"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p:tgtEl>
                                          <p:spTgt spid="8"/>
                                        </p:tgtEl>
                                        <p:attrNameLst>
                                          <p:attrName>ppt_x</p:attrName>
                                        </p:attrNameLst>
                                      </p:cBhvr>
                                      <p:tavLst>
                                        <p:tav tm="0">
                                          <p:val>
                                            <p:strVal val="#ppt_x-#ppt_w*1.125000"/>
                                          </p:val>
                                        </p:tav>
                                        <p:tav tm="100000">
                                          <p:val>
                                            <p:strVal val="#ppt_x"/>
                                          </p:val>
                                        </p:tav>
                                      </p:tavLst>
                                    </p:anim>
                                    <p:animEffect transition="in" filter="wipe(right)">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565071" y="450599"/>
            <a:ext cx="5061857" cy="698750"/>
            <a:chOff x="6096000" y="2061026"/>
            <a:chExt cx="5061857" cy="698750"/>
          </a:xfrm>
        </p:grpSpPr>
        <p:sp>
          <p:nvSpPr>
            <p:cNvPr id="50" name="文本框 49"/>
            <p:cNvSpPr txBox="1"/>
            <p:nvPr/>
          </p:nvSpPr>
          <p:spPr>
            <a:xfrm>
              <a:off x="7824294" y="2061026"/>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后端</a:t>
              </a:r>
              <a:r>
                <a:rPr lang="zh-CN" altLang="en-US" sz="2800" b="1" dirty="0">
                  <a:solidFill>
                    <a:schemeClr val="accent2"/>
                  </a:solidFill>
                </a:rPr>
                <a:t>接口</a:t>
              </a:r>
              <a:endParaRPr lang="zh-CN" altLang="en-US" sz="2800" b="1" dirty="0">
                <a:solidFill>
                  <a:schemeClr val="accent2"/>
                </a:solidFill>
              </a:endParaRPr>
            </a:p>
          </p:txBody>
        </p:sp>
        <p:sp>
          <p:nvSpPr>
            <p:cNvPr id="51" name="文本框 50"/>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52" name="直接连接符 51"/>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132080" y="1908810"/>
            <a:ext cx="6019800" cy="4175760"/>
          </a:xfrm>
          <a:prstGeom prst="rect">
            <a:avLst/>
          </a:prstGeom>
        </p:spPr>
      </p:pic>
      <p:pic>
        <p:nvPicPr>
          <p:cNvPr id="4" name="图片 3"/>
          <p:cNvPicPr>
            <a:picLocks noChangeAspect="1"/>
          </p:cNvPicPr>
          <p:nvPr/>
        </p:nvPicPr>
        <p:blipFill>
          <a:blip r:embed="rId2"/>
          <a:stretch>
            <a:fillRect/>
          </a:stretch>
        </p:blipFill>
        <p:spPr>
          <a:xfrm>
            <a:off x="6220460" y="1530350"/>
            <a:ext cx="5532120" cy="473964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565071" y="450599"/>
            <a:ext cx="5061857" cy="698750"/>
            <a:chOff x="6096000" y="2061026"/>
            <a:chExt cx="5061857" cy="698750"/>
          </a:xfrm>
        </p:grpSpPr>
        <p:sp>
          <p:nvSpPr>
            <p:cNvPr id="50" name="文本框 49"/>
            <p:cNvSpPr txBox="1"/>
            <p:nvPr/>
          </p:nvSpPr>
          <p:spPr>
            <a:xfrm>
              <a:off x="7646496" y="2061026"/>
              <a:ext cx="19608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需要的数据</a:t>
              </a:r>
              <a:endParaRPr lang="zh-CN" altLang="en-US" sz="2800" b="1" dirty="0">
                <a:solidFill>
                  <a:schemeClr val="accent2"/>
                </a:solidFill>
              </a:endParaRPr>
            </a:p>
          </p:txBody>
        </p:sp>
        <p:sp>
          <p:nvSpPr>
            <p:cNvPr id="51" name="文本框 50"/>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52" name="直接连接符 51"/>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3044825" y="1386205"/>
            <a:ext cx="6101080" cy="52793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05119" y="2377802"/>
            <a:ext cx="1381760" cy="14452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rPr>
              <a:t>0</a:t>
            </a:r>
            <a:r>
              <a:rPr kumimoji="0" lang="en-US"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rPr>
              <a:t>5</a:t>
            </a:r>
            <a:endParaRPr kumimoji="0" lang="en-US"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endParaRPr>
          </a:p>
        </p:txBody>
      </p:sp>
      <p:sp>
        <p:nvSpPr>
          <p:cNvPr id="4" name="文本框 3"/>
          <p:cNvSpPr txBox="1"/>
          <p:nvPr/>
        </p:nvSpPr>
        <p:spPr>
          <a:xfrm>
            <a:off x="2552701" y="4119872"/>
            <a:ext cx="7086598" cy="76835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系统安全与权限设计</a:t>
            </a:r>
            <a:endPar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3016251" y="4898415"/>
            <a:ext cx="6159498" cy="6136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rot="2700000">
            <a:off x="4952582" y="-1272243"/>
            <a:ext cx="2269625" cy="2269625"/>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5585329" y="-607464"/>
            <a:ext cx="1004130" cy="1004130"/>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5466246" y="496332"/>
            <a:ext cx="1242297" cy="1242297"/>
          </a:xfrm>
          <a:prstGeom prst="rect">
            <a:avLst/>
          </a:prstGeom>
          <a:noFill/>
          <a:ln w="1905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000"/>
                            </p:stCondLst>
                            <p:childTnLst>
                              <p:par>
                                <p:cTn id="24" presetID="12" presetClass="entr" presetSubtype="2"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bldLvl="0" animBg="1"/>
      <p:bldP spid="8" grpId="0" bldLvl="0" animBg="1"/>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i$liḋe-Oval 29"/>
          <p:cNvSpPr/>
          <p:nvPr/>
        </p:nvSpPr>
        <p:spPr>
          <a:xfrm>
            <a:off x="1772774" y="3238568"/>
            <a:ext cx="995652" cy="995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4" name="i$liḋe-Oval 30"/>
          <p:cNvSpPr/>
          <p:nvPr/>
        </p:nvSpPr>
        <p:spPr>
          <a:xfrm>
            <a:off x="1651000" y="3116794"/>
            <a:ext cx="1239200" cy="1239199"/>
          </a:xfrm>
          <a:prstGeom prst="ellipse">
            <a:avLst/>
          </a:prstGeom>
          <a:noFill/>
          <a:ln>
            <a:gradFill>
              <a:gsLst>
                <a:gs pos="0">
                  <a:srgbClr val="EEBE81"/>
                </a:gs>
                <a:gs pos="100000">
                  <a:srgbClr val="A36A1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2" name="i$liḋe-Freeform: Shape 78"/>
          <p:cNvSpPr>
            <a:spLocks noChangeAspect="1"/>
          </p:cNvSpPr>
          <p:nvPr/>
        </p:nvSpPr>
        <p:spPr bwMode="auto">
          <a:xfrm>
            <a:off x="2012958" y="3478752"/>
            <a:ext cx="515284" cy="515284"/>
          </a:xfrm>
          <a:custGeom>
            <a:avLst/>
            <a:gdLst/>
            <a:ahLst/>
            <a:cxnLst>
              <a:cxn ang="0">
                <a:pos x="68" y="34"/>
              </a:cxn>
              <a:cxn ang="0">
                <a:pos x="34" y="68"/>
              </a:cxn>
              <a:cxn ang="0">
                <a:pos x="0" y="34"/>
              </a:cxn>
              <a:cxn ang="0">
                <a:pos x="34" y="0"/>
              </a:cxn>
              <a:cxn ang="0">
                <a:pos x="68" y="34"/>
              </a:cxn>
              <a:cxn ang="0">
                <a:pos x="66" y="34"/>
              </a:cxn>
              <a:cxn ang="0">
                <a:pos x="34" y="1"/>
              </a:cxn>
              <a:cxn ang="0">
                <a:pos x="1" y="34"/>
              </a:cxn>
              <a:cxn ang="0">
                <a:pos x="34" y="66"/>
              </a:cxn>
              <a:cxn ang="0">
                <a:pos x="66" y="34"/>
              </a:cxn>
              <a:cxn ang="0">
                <a:pos x="7" y="22"/>
              </a:cxn>
              <a:cxn ang="0">
                <a:pos x="21" y="60"/>
              </a:cxn>
              <a:cxn ang="0">
                <a:pos x="5" y="34"/>
              </a:cxn>
              <a:cxn ang="0">
                <a:pos x="7" y="22"/>
              </a:cxn>
              <a:cxn ang="0">
                <a:pos x="51" y="42"/>
              </a:cxn>
              <a:cxn ang="0">
                <a:pos x="48" y="51"/>
              </a:cxn>
              <a:cxn ang="0">
                <a:pos x="38" y="20"/>
              </a:cxn>
              <a:cxn ang="0">
                <a:pos x="41" y="20"/>
              </a:cxn>
              <a:cxn ang="0">
                <a:pos x="41" y="17"/>
              </a:cxn>
              <a:cxn ang="0">
                <a:pos x="33" y="18"/>
              </a:cxn>
              <a:cxn ang="0">
                <a:pos x="25" y="17"/>
              </a:cxn>
              <a:cxn ang="0">
                <a:pos x="25" y="20"/>
              </a:cxn>
              <a:cxn ang="0">
                <a:pos x="28" y="20"/>
              </a:cxn>
              <a:cxn ang="0">
                <a:pos x="33" y="32"/>
              </a:cxn>
              <a:cxn ang="0">
                <a:pos x="27" y="52"/>
              </a:cxn>
              <a:cxn ang="0">
                <a:pos x="16" y="20"/>
              </a:cxn>
              <a:cxn ang="0">
                <a:pos x="19" y="20"/>
              </a:cxn>
              <a:cxn ang="0">
                <a:pos x="19" y="17"/>
              </a:cxn>
              <a:cxn ang="0">
                <a:pos x="11" y="18"/>
              </a:cxn>
              <a:cxn ang="0">
                <a:pos x="9" y="18"/>
              </a:cxn>
              <a:cxn ang="0">
                <a:pos x="34" y="5"/>
              </a:cxn>
              <a:cxn ang="0">
                <a:pos x="53" y="12"/>
              </a:cxn>
              <a:cxn ang="0">
                <a:pos x="53" y="12"/>
              </a:cxn>
              <a:cxn ang="0">
                <a:pos x="48" y="17"/>
              </a:cxn>
              <a:cxn ang="0">
                <a:pos x="51" y="24"/>
              </a:cxn>
              <a:cxn ang="0">
                <a:pos x="53" y="32"/>
              </a:cxn>
              <a:cxn ang="0">
                <a:pos x="51" y="42"/>
              </a:cxn>
              <a:cxn ang="0">
                <a:pos x="43" y="61"/>
              </a:cxn>
              <a:cxn ang="0">
                <a:pos x="43" y="61"/>
              </a:cxn>
              <a:cxn ang="0">
                <a:pos x="34" y="63"/>
              </a:cxn>
              <a:cxn ang="0">
                <a:pos x="26" y="62"/>
              </a:cxn>
              <a:cxn ang="0">
                <a:pos x="34" y="36"/>
              </a:cxn>
              <a:cxn ang="0">
                <a:pos x="43" y="61"/>
              </a:cxn>
              <a:cxn ang="0">
                <a:pos x="63" y="34"/>
              </a:cxn>
              <a:cxn ang="0">
                <a:pos x="48" y="59"/>
              </a:cxn>
              <a:cxn ang="0">
                <a:pos x="57" y="33"/>
              </a:cxn>
              <a:cxn ang="0">
                <a:pos x="60" y="23"/>
              </a:cxn>
              <a:cxn ang="0">
                <a:pos x="59" y="20"/>
              </a:cxn>
              <a:cxn ang="0">
                <a:pos x="63" y="34"/>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chemeClr val="bg1"/>
          </a:solidFill>
          <a:ln w="9525">
            <a:noFill/>
            <a:round/>
          </a:ln>
        </p:spPr>
        <p:txBody>
          <a:bodyPr anchor="ctr"/>
          <a:lstStyle/>
          <a:p>
            <a:pPr algn="ctr"/>
          </a:p>
        </p:txBody>
      </p:sp>
      <p:sp>
        <p:nvSpPr>
          <p:cNvPr id="39" name="i$liḋe-Oval 35"/>
          <p:cNvSpPr/>
          <p:nvPr/>
        </p:nvSpPr>
        <p:spPr>
          <a:xfrm>
            <a:off x="3685475" y="3539671"/>
            <a:ext cx="995652" cy="995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0" name="i$liḋe-Oval 36"/>
          <p:cNvSpPr/>
          <p:nvPr/>
        </p:nvSpPr>
        <p:spPr>
          <a:xfrm>
            <a:off x="3563701" y="3417897"/>
            <a:ext cx="1239200" cy="1239199"/>
          </a:xfrm>
          <a:prstGeom prst="ellipse">
            <a:avLst/>
          </a:prstGeom>
          <a:noFill/>
          <a:ln>
            <a:gradFill>
              <a:gsLst>
                <a:gs pos="0">
                  <a:srgbClr val="EEBE81"/>
                </a:gs>
                <a:gs pos="100000">
                  <a:srgbClr val="A36A1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i$liḋe-Freeform: Shape 79"/>
          <p:cNvSpPr/>
          <p:nvPr/>
        </p:nvSpPr>
        <p:spPr bwMode="auto">
          <a:xfrm>
            <a:off x="3985075" y="3794723"/>
            <a:ext cx="396455" cy="485546"/>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anchor="ctr"/>
          <a:lstStyle/>
          <a:p>
            <a:pPr algn="ctr"/>
          </a:p>
        </p:txBody>
      </p:sp>
      <p:sp>
        <p:nvSpPr>
          <p:cNvPr id="35" name="i$liḋe-Oval 50"/>
          <p:cNvSpPr/>
          <p:nvPr/>
        </p:nvSpPr>
        <p:spPr>
          <a:xfrm>
            <a:off x="7510876" y="3539671"/>
            <a:ext cx="995652" cy="995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6" name="i$liḋe-Oval 51"/>
          <p:cNvSpPr/>
          <p:nvPr/>
        </p:nvSpPr>
        <p:spPr>
          <a:xfrm>
            <a:off x="7389102" y="3417897"/>
            <a:ext cx="1239200" cy="1239199"/>
          </a:xfrm>
          <a:prstGeom prst="ellipse">
            <a:avLst/>
          </a:prstGeom>
          <a:noFill/>
          <a:ln>
            <a:gradFill>
              <a:gsLst>
                <a:gs pos="0">
                  <a:srgbClr val="EEBE81"/>
                </a:gs>
                <a:gs pos="100000">
                  <a:srgbClr val="A36A1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4" name="i$liḋe-Freeform: Shape 80"/>
          <p:cNvSpPr/>
          <p:nvPr/>
        </p:nvSpPr>
        <p:spPr bwMode="auto">
          <a:xfrm>
            <a:off x="7770345" y="3799140"/>
            <a:ext cx="476712" cy="476712"/>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anchor="ctr"/>
          <a:lstStyle/>
          <a:p>
            <a:pPr algn="ctr"/>
          </a:p>
        </p:txBody>
      </p:sp>
      <p:sp>
        <p:nvSpPr>
          <p:cNvPr id="31" name="i$liḋe-Oval 63"/>
          <p:cNvSpPr/>
          <p:nvPr/>
        </p:nvSpPr>
        <p:spPr>
          <a:xfrm>
            <a:off x="9423574" y="3238568"/>
            <a:ext cx="995652" cy="995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i$liḋe-Oval 67"/>
          <p:cNvSpPr/>
          <p:nvPr/>
        </p:nvSpPr>
        <p:spPr>
          <a:xfrm>
            <a:off x="9301800" y="3116794"/>
            <a:ext cx="1239200" cy="1239199"/>
          </a:xfrm>
          <a:prstGeom prst="ellipse">
            <a:avLst/>
          </a:prstGeom>
          <a:noFill/>
          <a:ln>
            <a:gradFill>
              <a:gsLst>
                <a:gs pos="0">
                  <a:srgbClr val="EEBE81"/>
                </a:gs>
                <a:gs pos="100000">
                  <a:srgbClr val="A36A1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i$liḋe-Freeform: Shape 81"/>
          <p:cNvSpPr>
            <a:spLocks noChangeAspect="1"/>
          </p:cNvSpPr>
          <p:nvPr/>
        </p:nvSpPr>
        <p:spPr bwMode="auto">
          <a:xfrm>
            <a:off x="9658288" y="3538225"/>
            <a:ext cx="526223" cy="396335"/>
          </a:xfrm>
          <a:custGeom>
            <a:avLst/>
            <a:gdLst/>
            <a:ahLst/>
            <a:cxnLst>
              <a:cxn ang="0">
                <a:pos x="158" y="119"/>
              </a:cxn>
              <a:cxn ang="0">
                <a:pos x="0" y="119"/>
              </a:cxn>
              <a:cxn ang="0">
                <a:pos x="0" y="0"/>
              </a:cxn>
              <a:cxn ang="0">
                <a:pos x="8" y="0"/>
              </a:cxn>
              <a:cxn ang="0">
                <a:pos x="8" y="108"/>
              </a:cxn>
              <a:cxn ang="0">
                <a:pos x="158" y="108"/>
              </a:cxn>
              <a:cxn ang="0">
                <a:pos x="158" y="119"/>
              </a:cxn>
              <a:cxn ang="0">
                <a:pos x="147" y="98"/>
              </a:cxn>
              <a:cxn ang="0">
                <a:pos x="19" y="98"/>
              </a:cxn>
              <a:cxn ang="0">
                <a:pos x="19" y="54"/>
              </a:cxn>
              <a:cxn ang="0">
                <a:pos x="54" y="9"/>
              </a:cxn>
              <a:cxn ang="0">
                <a:pos x="97" y="54"/>
              </a:cxn>
              <a:cxn ang="0">
                <a:pos x="127" y="28"/>
              </a:cxn>
              <a:cxn ang="0">
                <a:pos x="147" y="98"/>
              </a:cxn>
            </a:cxnLst>
            <a:rect l="0" t="0" r="r" b="b"/>
            <a:pathLst>
              <a:path w="158" h="119">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chemeClr val="bg1"/>
          </a:solidFill>
          <a:ln w="9525">
            <a:noFill/>
            <a:round/>
          </a:ln>
        </p:spPr>
        <p:txBody>
          <a:bodyPr anchor="ctr"/>
          <a:lstStyle/>
          <a:p>
            <a:pPr algn="ctr"/>
          </a:p>
        </p:txBody>
      </p:sp>
      <p:sp>
        <p:nvSpPr>
          <p:cNvPr id="27" name="i$liḋe-Oval 41"/>
          <p:cNvSpPr/>
          <p:nvPr/>
        </p:nvSpPr>
        <p:spPr>
          <a:xfrm>
            <a:off x="5598175" y="2991840"/>
            <a:ext cx="995652" cy="995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i$liḋe-Oval 42"/>
          <p:cNvSpPr/>
          <p:nvPr/>
        </p:nvSpPr>
        <p:spPr>
          <a:xfrm>
            <a:off x="5476401" y="2870066"/>
            <a:ext cx="1239200" cy="1239199"/>
          </a:xfrm>
          <a:prstGeom prst="ellipse">
            <a:avLst/>
          </a:prstGeom>
          <a:noFill/>
          <a:ln>
            <a:gradFill>
              <a:gsLst>
                <a:gs pos="0">
                  <a:srgbClr val="EEBE81"/>
                </a:gs>
                <a:gs pos="100000">
                  <a:srgbClr val="A36A1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i$liḋe-Freeform: Shape 82"/>
          <p:cNvSpPr/>
          <p:nvPr/>
        </p:nvSpPr>
        <p:spPr bwMode="auto">
          <a:xfrm>
            <a:off x="5847968" y="3277066"/>
            <a:ext cx="496067" cy="425199"/>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bg1"/>
          </a:solidFill>
          <a:ln w="9525">
            <a:noFill/>
            <a:round/>
          </a:ln>
        </p:spPr>
        <p:txBody>
          <a:bodyPr anchor="ctr"/>
          <a:lstStyle/>
          <a:p>
            <a:pPr algn="ctr"/>
          </a:p>
        </p:txBody>
      </p:sp>
      <p:cxnSp>
        <p:nvCxnSpPr>
          <p:cNvPr id="13" name="i$liḋe-Straight Connector 2"/>
          <p:cNvCxnSpPr>
            <a:stCxn id="44" idx="6"/>
            <a:endCxn id="40" idx="2"/>
          </p:cNvCxnSpPr>
          <p:nvPr/>
        </p:nvCxnSpPr>
        <p:spPr>
          <a:xfrm>
            <a:off x="2890200" y="3736394"/>
            <a:ext cx="673501" cy="301102"/>
          </a:xfrm>
          <a:prstGeom prst="line">
            <a:avLst/>
          </a:prstGeom>
          <a:ln>
            <a:solidFill>
              <a:srgbClr val="EEBE81">
                <a:alpha val="50000"/>
              </a:srgbClr>
            </a:solidFill>
          </a:ln>
        </p:spPr>
        <p:style>
          <a:lnRef idx="1">
            <a:schemeClr val="accent1"/>
          </a:lnRef>
          <a:fillRef idx="0">
            <a:schemeClr val="accent1"/>
          </a:fillRef>
          <a:effectRef idx="0">
            <a:schemeClr val="accent1"/>
          </a:effectRef>
          <a:fontRef idx="minor">
            <a:schemeClr val="tx1"/>
          </a:fontRef>
        </p:style>
      </p:cxnSp>
      <p:cxnSp>
        <p:nvCxnSpPr>
          <p:cNvPr id="14" name="i$liḋe-Straight Connector 43"/>
          <p:cNvCxnSpPr>
            <a:stCxn id="40" idx="6"/>
            <a:endCxn id="28" idx="2"/>
          </p:cNvCxnSpPr>
          <p:nvPr/>
        </p:nvCxnSpPr>
        <p:spPr>
          <a:xfrm flipV="1">
            <a:off x="4802900" y="3489666"/>
            <a:ext cx="673501" cy="547831"/>
          </a:xfrm>
          <a:prstGeom prst="line">
            <a:avLst/>
          </a:prstGeom>
          <a:ln>
            <a:solidFill>
              <a:srgbClr val="EEBE81">
                <a:alpha val="50000"/>
              </a:srgbClr>
            </a:solidFill>
          </a:ln>
        </p:spPr>
        <p:style>
          <a:lnRef idx="1">
            <a:schemeClr val="accent1"/>
          </a:lnRef>
          <a:fillRef idx="0">
            <a:schemeClr val="accent1"/>
          </a:fillRef>
          <a:effectRef idx="0">
            <a:schemeClr val="accent1"/>
          </a:effectRef>
          <a:fontRef idx="minor">
            <a:schemeClr val="tx1"/>
          </a:fontRef>
        </p:style>
      </p:cxnSp>
      <p:cxnSp>
        <p:nvCxnSpPr>
          <p:cNvPr id="15" name="i$liḋe-Straight Connector 46"/>
          <p:cNvCxnSpPr>
            <a:stCxn id="28" idx="6"/>
            <a:endCxn id="36" idx="2"/>
          </p:cNvCxnSpPr>
          <p:nvPr/>
        </p:nvCxnSpPr>
        <p:spPr>
          <a:xfrm>
            <a:off x="6715601" y="3489666"/>
            <a:ext cx="673501" cy="547831"/>
          </a:xfrm>
          <a:prstGeom prst="line">
            <a:avLst/>
          </a:prstGeom>
          <a:ln>
            <a:solidFill>
              <a:srgbClr val="EEBE81">
                <a:alpha val="50000"/>
              </a:srgbClr>
            </a:solidFill>
          </a:ln>
        </p:spPr>
        <p:style>
          <a:lnRef idx="1">
            <a:schemeClr val="accent1"/>
          </a:lnRef>
          <a:fillRef idx="0">
            <a:schemeClr val="accent1"/>
          </a:fillRef>
          <a:effectRef idx="0">
            <a:schemeClr val="accent1"/>
          </a:effectRef>
          <a:fontRef idx="minor">
            <a:schemeClr val="tx1"/>
          </a:fontRef>
        </p:style>
      </p:cxnSp>
      <p:cxnSp>
        <p:nvCxnSpPr>
          <p:cNvPr id="16" name="i$liḋe-Straight Connector 49"/>
          <p:cNvCxnSpPr>
            <a:stCxn id="36" idx="6"/>
            <a:endCxn id="32" idx="2"/>
          </p:cNvCxnSpPr>
          <p:nvPr/>
        </p:nvCxnSpPr>
        <p:spPr>
          <a:xfrm flipV="1">
            <a:off x="8628301" y="3736394"/>
            <a:ext cx="673499" cy="301102"/>
          </a:xfrm>
          <a:prstGeom prst="line">
            <a:avLst/>
          </a:prstGeom>
          <a:ln>
            <a:solidFill>
              <a:srgbClr val="EEBE81">
                <a:alpha val="50000"/>
              </a:srgbClr>
            </a:solidFill>
          </a:ln>
        </p:spPr>
        <p:style>
          <a:lnRef idx="1">
            <a:schemeClr val="accent1"/>
          </a:lnRef>
          <a:fillRef idx="0">
            <a:schemeClr val="accent1"/>
          </a:fillRef>
          <a:effectRef idx="0">
            <a:schemeClr val="accent1"/>
          </a:effectRef>
          <a:fontRef idx="minor">
            <a:schemeClr val="tx1"/>
          </a:fontRef>
        </p:style>
      </p:cxnSp>
      <p:sp>
        <p:nvSpPr>
          <p:cNvPr id="17" name="i$liḋe-Oval 19"/>
          <p:cNvSpPr/>
          <p:nvPr/>
        </p:nvSpPr>
        <p:spPr bwMode="auto">
          <a:xfrm>
            <a:off x="2840739" y="3681702"/>
            <a:ext cx="110706" cy="110706"/>
          </a:xfrm>
          <a:prstGeom prst="ellipse">
            <a:avLst/>
          </a:prstGeom>
          <a:solidFill>
            <a:schemeClr val="bg1"/>
          </a:solidFill>
          <a:ln w="19050">
            <a:gradFill>
              <a:gsLst>
                <a:gs pos="0">
                  <a:srgbClr val="EEBE81"/>
                </a:gs>
                <a:gs pos="100000">
                  <a:srgbClr val="A36A1E"/>
                </a:gs>
              </a:gsLst>
              <a:lin ang="5400000" scaled="1"/>
            </a:gradFill>
            <a:round/>
          </a:ln>
        </p:spPr>
        <p:txBody>
          <a:bodyPr anchor="ctr"/>
          <a:lstStyle/>
          <a:p>
            <a:pPr algn="ctr"/>
          </a:p>
        </p:txBody>
      </p:sp>
      <p:sp>
        <p:nvSpPr>
          <p:cNvPr id="18" name="i$liḋe-Oval 56"/>
          <p:cNvSpPr/>
          <p:nvPr/>
        </p:nvSpPr>
        <p:spPr bwMode="auto">
          <a:xfrm>
            <a:off x="3504970" y="3982187"/>
            <a:ext cx="110706" cy="110706"/>
          </a:xfrm>
          <a:prstGeom prst="ellipse">
            <a:avLst/>
          </a:prstGeom>
          <a:solidFill>
            <a:schemeClr val="bg1"/>
          </a:solidFill>
          <a:ln w="19050">
            <a:gradFill>
              <a:gsLst>
                <a:gs pos="0">
                  <a:srgbClr val="EEBE81"/>
                </a:gs>
                <a:gs pos="100000">
                  <a:srgbClr val="A36A1E"/>
                </a:gs>
              </a:gsLst>
              <a:lin ang="5400000" scaled="1"/>
            </a:gradFill>
            <a:round/>
          </a:ln>
        </p:spPr>
        <p:txBody>
          <a:bodyPr anchor="ctr"/>
          <a:lstStyle/>
          <a:p>
            <a:pPr algn="ctr"/>
          </a:p>
        </p:txBody>
      </p:sp>
      <p:sp>
        <p:nvSpPr>
          <p:cNvPr id="19" name="i$liḋe-Oval 57"/>
          <p:cNvSpPr/>
          <p:nvPr/>
        </p:nvSpPr>
        <p:spPr bwMode="auto">
          <a:xfrm>
            <a:off x="4738542" y="3990094"/>
            <a:ext cx="110706" cy="110706"/>
          </a:xfrm>
          <a:prstGeom prst="ellipse">
            <a:avLst/>
          </a:prstGeom>
          <a:solidFill>
            <a:schemeClr val="bg1"/>
          </a:solidFill>
          <a:ln w="19050">
            <a:gradFill>
              <a:gsLst>
                <a:gs pos="0">
                  <a:srgbClr val="EEBE81"/>
                </a:gs>
                <a:gs pos="100000">
                  <a:srgbClr val="A36A1E"/>
                </a:gs>
              </a:gsLst>
              <a:lin ang="5400000" scaled="1"/>
            </a:gradFill>
            <a:round/>
          </a:ln>
        </p:spPr>
        <p:txBody>
          <a:bodyPr anchor="ctr"/>
          <a:lstStyle/>
          <a:p>
            <a:pPr algn="ctr"/>
          </a:p>
        </p:txBody>
      </p:sp>
      <p:sp>
        <p:nvSpPr>
          <p:cNvPr id="20" name="i$liḋe-Oval 58"/>
          <p:cNvSpPr/>
          <p:nvPr/>
        </p:nvSpPr>
        <p:spPr bwMode="auto">
          <a:xfrm>
            <a:off x="5410681" y="3436569"/>
            <a:ext cx="110706" cy="110706"/>
          </a:xfrm>
          <a:prstGeom prst="ellipse">
            <a:avLst/>
          </a:prstGeom>
          <a:solidFill>
            <a:schemeClr val="bg1"/>
          </a:solidFill>
          <a:ln w="19050">
            <a:gradFill>
              <a:gsLst>
                <a:gs pos="0">
                  <a:srgbClr val="EEBE81"/>
                </a:gs>
                <a:gs pos="100000">
                  <a:srgbClr val="A36A1E"/>
                </a:gs>
              </a:gsLst>
              <a:lin ang="5400000" scaled="1"/>
            </a:gradFill>
            <a:round/>
          </a:ln>
        </p:spPr>
        <p:txBody>
          <a:bodyPr anchor="ctr"/>
          <a:lstStyle/>
          <a:p>
            <a:pPr algn="ctr"/>
          </a:p>
        </p:txBody>
      </p:sp>
      <p:sp>
        <p:nvSpPr>
          <p:cNvPr id="21" name="i$liḋe-Oval 59"/>
          <p:cNvSpPr/>
          <p:nvPr/>
        </p:nvSpPr>
        <p:spPr bwMode="auto">
          <a:xfrm>
            <a:off x="6667977" y="3436569"/>
            <a:ext cx="110706" cy="110706"/>
          </a:xfrm>
          <a:prstGeom prst="ellipse">
            <a:avLst/>
          </a:prstGeom>
          <a:solidFill>
            <a:schemeClr val="bg1"/>
          </a:solidFill>
          <a:ln w="19050">
            <a:gradFill>
              <a:gsLst>
                <a:gs pos="0">
                  <a:srgbClr val="EEBE81"/>
                </a:gs>
                <a:gs pos="100000">
                  <a:srgbClr val="A36A1E"/>
                </a:gs>
              </a:gsLst>
              <a:lin ang="5400000" scaled="1"/>
            </a:gradFill>
            <a:round/>
          </a:ln>
        </p:spPr>
        <p:txBody>
          <a:bodyPr anchor="ctr"/>
          <a:lstStyle/>
          <a:p>
            <a:pPr algn="ctr"/>
          </a:p>
        </p:txBody>
      </p:sp>
      <p:sp>
        <p:nvSpPr>
          <p:cNvPr id="22" name="i$liḋe-Oval 60"/>
          <p:cNvSpPr/>
          <p:nvPr/>
        </p:nvSpPr>
        <p:spPr bwMode="auto">
          <a:xfrm>
            <a:off x="7332208" y="3990094"/>
            <a:ext cx="110706" cy="110706"/>
          </a:xfrm>
          <a:prstGeom prst="ellipse">
            <a:avLst/>
          </a:prstGeom>
          <a:solidFill>
            <a:schemeClr val="bg1"/>
          </a:solidFill>
          <a:ln w="19050">
            <a:gradFill>
              <a:gsLst>
                <a:gs pos="0">
                  <a:srgbClr val="EEBE81"/>
                </a:gs>
                <a:gs pos="100000">
                  <a:srgbClr val="A36A1E"/>
                </a:gs>
              </a:gsLst>
              <a:lin ang="5400000" scaled="1"/>
            </a:gradFill>
            <a:round/>
          </a:ln>
        </p:spPr>
        <p:txBody>
          <a:bodyPr anchor="ctr"/>
          <a:lstStyle/>
          <a:p>
            <a:pPr algn="ctr"/>
          </a:p>
        </p:txBody>
      </p:sp>
      <p:sp>
        <p:nvSpPr>
          <p:cNvPr id="23" name="i$liḋe-Oval 61"/>
          <p:cNvSpPr/>
          <p:nvPr/>
        </p:nvSpPr>
        <p:spPr bwMode="auto">
          <a:xfrm>
            <a:off x="8597410" y="3982187"/>
            <a:ext cx="110706" cy="110706"/>
          </a:xfrm>
          <a:prstGeom prst="ellipse">
            <a:avLst/>
          </a:prstGeom>
          <a:solidFill>
            <a:schemeClr val="bg1"/>
          </a:solidFill>
          <a:ln w="19050">
            <a:gradFill>
              <a:gsLst>
                <a:gs pos="0">
                  <a:srgbClr val="EEBE81"/>
                </a:gs>
                <a:gs pos="100000">
                  <a:srgbClr val="A36A1E"/>
                </a:gs>
              </a:gsLst>
              <a:lin ang="5400000" scaled="1"/>
            </a:gradFill>
            <a:round/>
          </a:ln>
        </p:spPr>
        <p:txBody>
          <a:bodyPr anchor="ctr"/>
          <a:lstStyle/>
          <a:p>
            <a:pPr algn="ctr"/>
          </a:p>
        </p:txBody>
      </p:sp>
      <p:sp>
        <p:nvSpPr>
          <p:cNvPr id="24" name="i$liḋe-Oval 62"/>
          <p:cNvSpPr/>
          <p:nvPr/>
        </p:nvSpPr>
        <p:spPr bwMode="auto">
          <a:xfrm>
            <a:off x="9237920" y="3681702"/>
            <a:ext cx="110706" cy="110706"/>
          </a:xfrm>
          <a:prstGeom prst="ellipse">
            <a:avLst/>
          </a:prstGeom>
          <a:solidFill>
            <a:schemeClr val="bg1"/>
          </a:solidFill>
          <a:ln w="19050">
            <a:gradFill>
              <a:gsLst>
                <a:gs pos="0">
                  <a:srgbClr val="EEBE81"/>
                </a:gs>
                <a:gs pos="100000">
                  <a:srgbClr val="A36A1E"/>
                </a:gs>
              </a:gsLst>
              <a:lin ang="5400000" scaled="1"/>
            </a:gradFill>
            <a:round/>
          </a:ln>
        </p:spPr>
        <p:txBody>
          <a:bodyPr anchor="ctr"/>
          <a:lstStyle/>
          <a:p>
            <a:pPr algn="ctr"/>
          </a:p>
        </p:txBody>
      </p:sp>
      <p:grpSp>
        <p:nvGrpSpPr>
          <p:cNvPr id="56" name="组合 55"/>
          <p:cNvGrpSpPr/>
          <p:nvPr/>
        </p:nvGrpSpPr>
        <p:grpSpPr>
          <a:xfrm>
            <a:off x="1245325" y="4552716"/>
            <a:ext cx="2051187" cy="1378648"/>
            <a:chOff x="7885432" y="3392005"/>
            <a:chExt cx="2051187" cy="1378648"/>
          </a:xfrm>
        </p:grpSpPr>
        <p:sp>
          <p:nvSpPr>
            <p:cNvPr id="57" name="矩形 56"/>
            <p:cNvSpPr/>
            <p:nvPr/>
          </p:nvSpPr>
          <p:spPr>
            <a:xfrm>
              <a:off x="7886067" y="4073423"/>
              <a:ext cx="2050552" cy="697230"/>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1050" dirty="0">
                  <a:solidFill>
                    <a:schemeClr val="bg1">
                      <a:lumMod val="85000"/>
                    </a:schemeClr>
                  </a:solidFill>
                  <a:latin typeface="+mn-ea"/>
                </a:rPr>
                <a:t>系统后台运行的平台要可靠，代码要健壮，对于异常情况要进行测试和处理。</a:t>
              </a:r>
              <a:endParaRPr lang="zh-CN" altLang="en-US" sz="1050" dirty="0">
                <a:solidFill>
                  <a:schemeClr val="bg1">
                    <a:lumMod val="85000"/>
                  </a:schemeClr>
                </a:solidFill>
                <a:latin typeface="+mn-ea"/>
              </a:endParaRPr>
            </a:p>
          </p:txBody>
        </p:sp>
        <p:sp>
          <p:nvSpPr>
            <p:cNvPr id="58" name="矩形 57"/>
            <p:cNvSpPr/>
            <p:nvPr/>
          </p:nvSpPr>
          <p:spPr>
            <a:xfrm>
              <a:off x="7885432" y="3392005"/>
              <a:ext cx="2050552" cy="68135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lumMod val="85000"/>
                    </a:schemeClr>
                  </a:solidFill>
                  <a:latin typeface="+mn-ea"/>
                </a:rPr>
                <a:t>保证系统安全可靠和持续运行</a:t>
              </a:r>
              <a:endParaRPr lang="zh-CN" altLang="en-US" sz="1600" b="1" dirty="0">
                <a:solidFill>
                  <a:schemeClr val="bg1">
                    <a:lumMod val="85000"/>
                  </a:schemeClr>
                </a:solidFill>
                <a:latin typeface="+mn-ea"/>
              </a:endParaRPr>
            </a:p>
          </p:txBody>
        </p:sp>
      </p:grpSp>
      <p:grpSp>
        <p:nvGrpSpPr>
          <p:cNvPr id="59" name="组合 58"/>
          <p:cNvGrpSpPr/>
          <p:nvPr/>
        </p:nvGrpSpPr>
        <p:grpSpPr>
          <a:xfrm>
            <a:off x="5070724" y="4386554"/>
            <a:ext cx="2050552" cy="850328"/>
            <a:chOff x="7885432" y="3392005"/>
            <a:chExt cx="2050552" cy="850328"/>
          </a:xfrm>
        </p:grpSpPr>
        <p:sp>
          <p:nvSpPr>
            <p:cNvPr id="60" name="矩形 59"/>
            <p:cNvSpPr/>
            <p:nvPr/>
          </p:nvSpPr>
          <p:spPr>
            <a:xfrm>
              <a:off x="7885432" y="3747033"/>
              <a:ext cx="2050552" cy="495300"/>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1050" dirty="0">
                  <a:solidFill>
                    <a:schemeClr val="bg1">
                      <a:lumMod val="85000"/>
                    </a:schemeClr>
                  </a:solidFill>
                  <a:latin typeface="+mn-ea"/>
                </a:rPr>
                <a:t>在确保安全的条件下，尽量为系统应用提供统一的身份认证。</a:t>
              </a:r>
              <a:endParaRPr lang="zh-CN" altLang="en-US" sz="1050" dirty="0">
                <a:solidFill>
                  <a:schemeClr val="bg1">
                    <a:lumMod val="85000"/>
                  </a:schemeClr>
                </a:solidFill>
                <a:latin typeface="+mn-ea"/>
              </a:endParaRPr>
            </a:p>
          </p:txBody>
        </p:sp>
        <p:sp>
          <p:nvSpPr>
            <p:cNvPr id="61" name="矩形 60"/>
            <p:cNvSpPr/>
            <p:nvPr/>
          </p:nvSpPr>
          <p:spPr>
            <a:xfrm>
              <a:off x="7885432" y="3392005"/>
              <a:ext cx="2050552" cy="38608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lumMod val="85000"/>
                    </a:schemeClr>
                  </a:solidFill>
                  <a:latin typeface="+mn-ea"/>
                </a:rPr>
                <a:t>安全机制的易用性</a:t>
              </a:r>
              <a:endParaRPr lang="zh-CN" altLang="en-US" sz="1600" b="1" dirty="0">
                <a:solidFill>
                  <a:schemeClr val="bg1">
                    <a:lumMod val="85000"/>
                  </a:schemeClr>
                </a:solidFill>
                <a:latin typeface="+mn-ea"/>
              </a:endParaRPr>
            </a:p>
          </p:txBody>
        </p:sp>
      </p:grpSp>
      <p:grpSp>
        <p:nvGrpSpPr>
          <p:cNvPr id="62" name="组合 61"/>
          <p:cNvGrpSpPr/>
          <p:nvPr/>
        </p:nvGrpSpPr>
        <p:grpSpPr>
          <a:xfrm>
            <a:off x="8895488" y="4552716"/>
            <a:ext cx="2051187" cy="1448498"/>
            <a:chOff x="7884797" y="3392005"/>
            <a:chExt cx="2051187" cy="1448498"/>
          </a:xfrm>
        </p:grpSpPr>
        <p:sp>
          <p:nvSpPr>
            <p:cNvPr id="63" name="矩形 62"/>
            <p:cNvSpPr/>
            <p:nvPr/>
          </p:nvSpPr>
          <p:spPr>
            <a:xfrm>
              <a:off x="7884797" y="4143273"/>
              <a:ext cx="2050552" cy="697230"/>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1050" dirty="0">
                  <a:solidFill>
                    <a:schemeClr val="bg1">
                      <a:lumMod val="85000"/>
                    </a:schemeClr>
                  </a:solidFill>
                  <a:latin typeface="+mn-ea"/>
                </a:rPr>
                <a:t>例如在输入信息的时候，对信息进行验证和合法性及处理，并给予一定的提示。</a:t>
              </a:r>
              <a:endParaRPr lang="zh-CN" altLang="en-US" sz="1050" dirty="0">
                <a:solidFill>
                  <a:schemeClr val="bg1">
                    <a:lumMod val="85000"/>
                  </a:schemeClr>
                </a:solidFill>
                <a:latin typeface="+mn-ea"/>
              </a:endParaRPr>
            </a:p>
          </p:txBody>
        </p:sp>
        <p:sp>
          <p:nvSpPr>
            <p:cNvPr id="64" name="矩形 63"/>
            <p:cNvSpPr/>
            <p:nvPr/>
          </p:nvSpPr>
          <p:spPr>
            <a:xfrm>
              <a:off x="7885432" y="3392005"/>
              <a:ext cx="2050552" cy="68135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lumMod val="85000"/>
                    </a:schemeClr>
                  </a:solidFill>
                  <a:latin typeface="+mn-ea"/>
                </a:rPr>
                <a:t>对输入信息的合法性进行校验</a:t>
              </a:r>
              <a:endParaRPr lang="zh-CN" altLang="en-US" sz="1600" b="1" dirty="0">
                <a:solidFill>
                  <a:schemeClr val="bg1">
                    <a:lumMod val="85000"/>
                  </a:schemeClr>
                </a:solidFill>
                <a:latin typeface="+mn-ea"/>
              </a:endParaRPr>
            </a:p>
          </p:txBody>
        </p:sp>
      </p:grpSp>
      <p:grpSp>
        <p:nvGrpSpPr>
          <p:cNvPr id="65" name="组合 64"/>
          <p:cNvGrpSpPr/>
          <p:nvPr/>
        </p:nvGrpSpPr>
        <p:grpSpPr>
          <a:xfrm>
            <a:off x="6983424" y="2101687"/>
            <a:ext cx="2050552" cy="1052258"/>
            <a:chOff x="7885432" y="3392005"/>
            <a:chExt cx="2050552" cy="1052258"/>
          </a:xfrm>
        </p:grpSpPr>
        <p:sp>
          <p:nvSpPr>
            <p:cNvPr id="66" name="矩形 65"/>
            <p:cNvSpPr/>
            <p:nvPr/>
          </p:nvSpPr>
          <p:spPr>
            <a:xfrm>
              <a:off x="7885432" y="3747033"/>
              <a:ext cx="2050552" cy="697230"/>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1050" dirty="0">
                  <a:solidFill>
                    <a:schemeClr val="bg1">
                      <a:lumMod val="85000"/>
                    </a:schemeClr>
                  </a:solidFill>
                  <a:latin typeface="+mn-ea"/>
                </a:rPr>
                <a:t>为了确保系统的可靠运行、数据的完整性，要求本系统提供系统容错机制。</a:t>
              </a:r>
              <a:endParaRPr lang="zh-CN" altLang="en-US" sz="1050" dirty="0">
                <a:solidFill>
                  <a:schemeClr val="bg1">
                    <a:lumMod val="85000"/>
                  </a:schemeClr>
                </a:solidFill>
                <a:latin typeface="+mn-ea"/>
              </a:endParaRPr>
            </a:p>
          </p:txBody>
        </p:sp>
        <p:sp>
          <p:nvSpPr>
            <p:cNvPr id="67" name="矩形 66"/>
            <p:cNvSpPr/>
            <p:nvPr/>
          </p:nvSpPr>
          <p:spPr>
            <a:xfrm>
              <a:off x="7885432" y="3392005"/>
              <a:ext cx="2050552" cy="38608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lumMod val="85000"/>
                    </a:schemeClr>
                  </a:solidFill>
                  <a:latin typeface="+mn-ea"/>
                </a:rPr>
                <a:t>提供容错的安全保障</a:t>
              </a:r>
              <a:endParaRPr lang="zh-CN" altLang="en-US" sz="1600" b="1" dirty="0">
                <a:solidFill>
                  <a:schemeClr val="bg1">
                    <a:lumMod val="85000"/>
                  </a:schemeClr>
                </a:solidFill>
                <a:latin typeface="+mn-ea"/>
              </a:endParaRPr>
            </a:p>
          </p:txBody>
        </p:sp>
      </p:grpSp>
      <p:grpSp>
        <p:nvGrpSpPr>
          <p:cNvPr id="68" name="组合 67"/>
          <p:cNvGrpSpPr/>
          <p:nvPr/>
        </p:nvGrpSpPr>
        <p:grpSpPr>
          <a:xfrm>
            <a:off x="3158023" y="1513677"/>
            <a:ext cx="2050552" cy="1854898"/>
            <a:chOff x="7885432" y="2791295"/>
            <a:chExt cx="2050552" cy="1854898"/>
          </a:xfrm>
        </p:grpSpPr>
        <p:sp>
          <p:nvSpPr>
            <p:cNvPr id="69" name="矩形 68"/>
            <p:cNvSpPr/>
            <p:nvPr/>
          </p:nvSpPr>
          <p:spPr>
            <a:xfrm>
              <a:off x="7885432" y="3747033"/>
              <a:ext cx="2050552" cy="899160"/>
            </a:xfrm>
            <a:prstGeom prst="rect">
              <a:avLst/>
            </a:prstGeom>
          </p:spPr>
          <p:txBody>
            <a:bodyPr wrap="square">
              <a:spAutoFit/>
              <a:scene3d>
                <a:camera prst="orthographicFront"/>
                <a:lightRig rig="threePt" dir="t"/>
              </a:scene3d>
              <a:sp3d contourW="12700"/>
            </a:bodyPr>
            <a:lstStyle/>
            <a:p>
              <a:pPr algn="ctr">
                <a:lnSpc>
                  <a:spcPct val="125000"/>
                </a:lnSpc>
              </a:pPr>
              <a:r>
                <a:rPr lang="zh-CN" altLang="en-US" sz="1050" dirty="0">
                  <a:solidFill>
                    <a:schemeClr val="bg1">
                      <a:lumMod val="85000"/>
                    </a:schemeClr>
                  </a:solidFill>
                  <a:latin typeface="+mn-ea"/>
                </a:rPr>
                <a:t>保证有信息加密措施，对信息访问进行严格控制，对访问权限进行身份认证。不同角色，权限也不同。</a:t>
              </a:r>
              <a:endParaRPr lang="zh-CN" altLang="en-US" sz="1050" dirty="0">
                <a:solidFill>
                  <a:schemeClr val="bg1">
                    <a:lumMod val="85000"/>
                  </a:schemeClr>
                </a:solidFill>
                <a:latin typeface="+mn-ea"/>
              </a:endParaRPr>
            </a:p>
          </p:txBody>
        </p:sp>
        <p:sp>
          <p:nvSpPr>
            <p:cNvPr id="70" name="矩形 69"/>
            <p:cNvSpPr/>
            <p:nvPr/>
          </p:nvSpPr>
          <p:spPr>
            <a:xfrm>
              <a:off x="7885432" y="2791295"/>
              <a:ext cx="2050552" cy="9759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lumMod val="85000"/>
                    </a:schemeClr>
                  </a:solidFill>
                  <a:latin typeface="+mn-ea"/>
                </a:rPr>
                <a:t>保证系统完整性机密性和信息访问的权限认证</a:t>
              </a:r>
              <a:endParaRPr lang="zh-CN" altLang="en-US" sz="1600" b="1" dirty="0">
                <a:solidFill>
                  <a:schemeClr val="bg1">
                    <a:lumMod val="85000"/>
                  </a:schemeClr>
                </a:solidFill>
                <a:latin typeface="+mn-ea"/>
              </a:endParaRPr>
            </a:p>
          </p:txBody>
        </p:sp>
      </p:grpSp>
      <p:grpSp>
        <p:nvGrpSpPr>
          <p:cNvPr id="45" name="组合 44"/>
          <p:cNvGrpSpPr/>
          <p:nvPr/>
        </p:nvGrpSpPr>
        <p:grpSpPr>
          <a:xfrm>
            <a:off x="3565071" y="450599"/>
            <a:ext cx="5061857" cy="698750"/>
            <a:chOff x="6096000" y="2061026"/>
            <a:chExt cx="5061857" cy="698750"/>
          </a:xfrm>
        </p:grpSpPr>
        <p:sp>
          <p:nvSpPr>
            <p:cNvPr id="46" name="文本框 45"/>
            <p:cNvSpPr txBox="1"/>
            <p:nvPr/>
          </p:nvSpPr>
          <p:spPr>
            <a:xfrm>
              <a:off x="6757493" y="2061026"/>
              <a:ext cx="37388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系统管理运行时的安全</a:t>
              </a:r>
              <a:endParaRPr lang="zh-CN" altLang="en-US" sz="2800" b="1" dirty="0">
                <a:solidFill>
                  <a:schemeClr val="accent2"/>
                </a:solidFill>
              </a:endParaRPr>
            </a:p>
          </p:txBody>
        </p:sp>
        <p:sp>
          <p:nvSpPr>
            <p:cNvPr id="47" name="文本框 46"/>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48" name="直接连接符 47"/>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fltVal val="0"/>
                                          </p:val>
                                        </p:tav>
                                        <p:tav tm="100000">
                                          <p:val>
                                            <p:strVal val="#ppt_w"/>
                                          </p:val>
                                        </p:tav>
                                      </p:tavLst>
                                    </p:anim>
                                    <p:anim calcmode="lin" valueType="num">
                                      <p:cBhvr>
                                        <p:cTn id="48" dur="500" fill="hold"/>
                                        <p:tgtEl>
                                          <p:spTgt spid="34"/>
                                        </p:tgtEl>
                                        <p:attrNameLst>
                                          <p:attrName>ppt_h</p:attrName>
                                        </p:attrNameLst>
                                      </p:cBhvr>
                                      <p:tavLst>
                                        <p:tav tm="0">
                                          <p:val>
                                            <p:fltVal val="0"/>
                                          </p:val>
                                        </p:tav>
                                        <p:tav tm="100000">
                                          <p:val>
                                            <p:strVal val="#ppt_h"/>
                                          </p:val>
                                        </p:tav>
                                      </p:tavLst>
                                    </p:anim>
                                    <p:animEffect transition="in" filter="fade">
                                      <p:cBhvr>
                                        <p:cTn id="49" dur="500"/>
                                        <p:tgtEl>
                                          <p:spTgt spid="3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Effect transition="in" filter="fade">
                                      <p:cBhvr>
                                        <p:cTn id="59" dur="500"/>
                                        <p:tgtEl>
                                          <p:spTgt spid="3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p:cTn id="82" dur="500" fill="hold"/>
                                        <p:tgtEl>
                                          <p:spTgt spid="13"/>
                                        </p:tgtEl>
                                        <p:attrNameLst>
                                          <p:attrName>ppt_w</p:attrName>
                                        </p:attrNameLst>
                                      </p:cBhvr>
                                      <p:tavLst>
                                        <p:tav tm="0">
                                          <p:val>
                                            <p:fltVal val="0"/>
                                          </p:val>
                                        </p:tav>
                                        <p:tav tm="100000">
                                          <p:val>
                                            <p:strVal val="#ppt_w"/>
                                          </p:val>
                                        </p:tav>
                                      </p:tavLst>
                                    </p:anim>
                                    <p:anim calcmode="lin" valueType="num">
                                      <p:cBhvr>
                                        <p:cTn id="83" dur="500" fill="hold"/>
                                        <p:tgtEl>
                                          <p:spTgt spid="13"/>
                                        </p:tgtEl>
                                        <p:attrNameLst>
                                          <p:attrName>ppt_h</p:attrName>
                                        </p:attrNameLst>
                                      </p:cBhvr>
                                      <p:tavLst>
                                        <p:tav tm="0">
                                          <p:val>
                                            <p:fltVal val="0"/>
                                          </p:val>
                                        </p:tav>
                                        <p:tav tm="100000">
                                          <p:val>
                                            <p:strVal val="#ppt_h"/>
                                          </p:val>
                                        </p:tav>
                                      </p:tavLst>
                                    </p:anim>
                                    <p:animEffect transition="in" filter="fade">
                                      <p:cBhvr>
                                        <p:cTn id="84" dur="500"/>
                                        <p:tgtEl>
                                          <p:spTgt spid="13"/>
                                        </p:tgtEl>
                                      </p:cBhvr>
                                    </p:animEffect>
                                  </p:childTnLst>
                                </p:cTn>
                              </p:par>
                              <p:par>
                                <p:cTn id="85" presetID="53" presetClass="entr" presetSubtype="16"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p:cTn id="87" dur="500" fill="hold"/>
                                        <p:tgtEl>
                                          <p:spTgt spid="14"/>
                                        </p:tgtEl>
                                        <p:attrNameLst>
                                          <p:attrName>ppt_w</p:attrName>
                                        </p:attrNameLst>
                                      </p:cBhvr>
                                      <p:tavLst>
                                        <p:tav tm="0">
                                          <p:val>
                                            <p:fltVal val="0"/>
                                          </p:val>
                                        </p:tav>
                                        <p:tav tm="100000">
                                          <p:val>
                                            <p:strVal val="#ppt_w"/>
                                          </p:val>
                                        </p:tav>
                                      </p:tavLst>
                                    </p:anim>
                                    <p:anim calcmode="lin" valueType="num">
                                      <p:cBhvr>
                                        <p:cTn id="88" dur="500" fill="hold"/>
                                        <p:tgtEl>
                                          <p:spTgt spid="14"/>
                                        </p:tgtEl>
                                        <p:attrNameLst>
                                          <p:attrName>ppt_h</p:attrName>
                                        </p:attrNameLst>
                                      </p:cBhvr>
                                      <p:tavLst>
                                        <p:tav tm="0">
                                          <p:val>
                                            <p:fltVal val="0"/>
                                          </p:val>
                                        </p:tav>
                                        <p:tav tm="100000">
                                          <p:val>
                                            <p:strVal val="#ppt_h"/>
                                          </p:val>
                                        </p:tav>
                                      </p:tavLst>
                                    </p:anim>
                                    <p:animEffect transition="in" filter="fade">
                                      <p:cBhvr>
                                        <p:cTn id="89" dur="500"/>
                                        <p:tgtEl>
                                          <p:spTgt spid="14"/>
                                        </p:tgtEl>
                                      </p:cBhvr>
                                    </p:animEffect>
                                  </p:childTnLst>
                                </p:cTn>
                              </p:par>
                              <p:par>
                                <p:cTn id="90" presetID="53" presetClass="entr" presetSubtype="16" fill="hold" nodeType="withEffect">
                                  <p:stCondLst>
                                    <p:cond delay="0"/>
                                  </p:stCondLst>
                                  <p:childTnLst>
                                    <p:set>
                                      <p:cBhvr>
                                        <p:cTn id="91" dur="1" fill="hold">
                                          <p:stCondLst>
                                            <p:cond delay="0"/>
                                          </p:stCondLst>
                                        </p:cTn>
                                        <p:tgtEl>
                                          <p:spTgt spid="15"/>
                                        </p:tgtEl>
                                        <p:attrNameLst>
                                          <p:attrName>style.visibility</p:attrName>
                                        </p:attrNameLst>
                                      </p:cBhvr>
                                      <p:to>
                                        <p:strVal val="visible"/>
                                      </p:to>
                                    </p:set>
                                    <p:anim calcmode="lin" valueType="num">
                                      <p:cBhvr>
                                        <p:cTn id="92" dur="500" fill="hold"/>
                                        <p:tgtEl>
                                          <p:spTgt spid="15"/>
                                        </p:tgtEl>
                                        <p:attrNameLst>
                                          <p:attrName>ppt_w</p:attrName>
                                        </p:attrNameLst>
                                      </p:cBhvr>
                                      <p:tavLst>
                                        <p:tav tm="0">
                                          <p:val>
                                            <p:fltVal val="0"/>
                                          </p:val>
                                        </p:tav>
                                        <p:tav tm="100000">
                                          <p:val>
                                            <p:strVal val="#ppt_w"/>
                                          </p:val>
                                        </p:tav>
                                      </p:tavLst>
                                    </p:anim>
                                    <p:anim calcmode="lin" valueType="num">
                                      <p:cBhvr>
                                        <p:cTn id="93" dur="500" fill="hold"/>
                                        <p:tgtEl>
                                          <p:spTgt spid="15"/>
                                        </p:tgtEl>
                                        <p:attrNameLst>
                                          <p:attrName>ppt_h</p:attrName>
                                        </p:attrNameLst>
                                      </p:cBhvr>
                                      <p:tavLst>
                                        <p:tav tm="0">
                                          <p:val>
                                            <p:fltVal val="0"/>
                                          </p:val>
                                        </p:tav>
                                        <p:tav tm="100000">
                                          <p:val>
                                            <p:strVal val="#ppt_h"/>
                                          </p:val>
                                        </p:tav>
                                      </p:tavLst>
                                    </p:anim>
                                    <p:animEffect transition="in" filter="fade">
                                      <p:cBhvr>
                                        <p:cTn id="94" dur="500"/>
                                        <p:tgtEl>
                                          <p:spTgt spid="15"/>
                                        </p:tgtEl>
                                      </p:cBhvr>
                                    </p:animEffect>
                                  </p:childTnLst>
                                </p:cTn>
                              </p:par>
                              <p:par>
                                <p:cTn id="95" presetID="53" presetClass="entr" presetSubtype="16" fill="hold" nodeType="withEffect">
                                  <p:stCondLst>
                                    <p:cond delay="0"/>
                                  </p:stCondLst>
                                  <p:childTnLst>
                                    <p:set>
                                      <p:cBhvr>
                                        <p:cTn id="96" dur="1" fill="hold">
                                          <p:stCondLst>
                                            <p:cond delay="0"/>
                                          </p:stCondLst>
                                        </p:cTn>
                                        <p:tgtEl>
                                          <p:spTgt spid="16"/>
                                        </p:tgtEl>
                                        <p:attrNameLst>
                                          <p:attrName>style.visibility</p:attrName>
                                        </p:attrNameLst>
                                      </p:cBhvr>
                                      <p:to>
                                        <p:strVal val="visible"/>
                                      </p:to>
                                    </p:set>
                                    <p:anim calcmode="lin" valueType="num">
                                      <p:cBhvr>
                                        <p:cTn id="97" dur="500" fill="hold"/>
                                        <p:tgtEl>
                                          <p:spTgt spid="16"/>
                                        </p:tgtEl>
                                        <p:attrNameLst>
                                          <p:attrName>ppt_w</p:attrName>
                                        </p:attrNameLst>
                                      </p:cBhvr>
                                      <p:tavLst>
                                        <p:tav tm="0">
                                          <p:val>
                                            <p:fltVal val="0"/>
                                          </p:val>
                                        </p:tav>
                                        <p:tav tm="100000">
                                          <p:val>
                                            <p:strVal val="#ppt_w"/>
                                          </p:val>
                                        </p:tav>
                                      </p:tavLst>
                                    </p:anim>
                                    <p:anim calcmode="lin" valueType="num">
                                      <p:cBhvr>
                                        <p:cTn id="98" dur="500" fill="hold"/>
                                        <p:tgtEl>
                                          <p:spTgt spid="16"/>
                                        </p:tgtEl>
                                        <p:attrNameLst>
                                          <p:attrName>ppt_h</p:attrName>
                                        </p:attrNameLst>
                                      </p:cBhvr>
                                      <p:tavLst>
                                        <p:tav tm="0">
                                          <p:val>
                                            <p:fltVal val="0"/>
                                          </p:val>
                                        </p:tav>
                                        <p:tav tm="100000">
                                          <p:val>
                                            <p:strVal val="#ppt_h"/>
                                          </p:val>
                                        </p:tav>
                                      </p:tavLst>
                                    </p:anim>
                                    <p:animEffect transition="in" filter="fade">
                                      <p:cBhvr>
                                        <p:cTn id="99" dur="500"/>
                                        <p:tgtEl>
                                          <p:spTgt spid="1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7"/>
                                        </p:tgtEl>
                                        <p:attrNameLst>
                                          <p:attrName>style.visibility</p:attrName>
                                        </p:attrNameLst>
                                      </p:cBhvr>
                                      <p:to>
                                        <p:strVal val="visible"/>
                                      </p:to>
                                    </p:set>
                                    <p:anim calcmode="lin" valueType="num">
                                      <p:cBhvr>
                                        <p:cTn id="102" dur="500" fill="hold"/>
                                        <p:tgtEl>
                                          <p:spTgt spid="17"/>
                                        </p:tgtEl>
                                        <p:attrNameLst>
                                          <p:attrName>ppt_w</p:attrName>
                                        </p:attrNameLst>
                                      </p:cBhvr>
                                      <p:tavLst>
                                        <p:tav tm="0">
                                          <p:val>
                                            <p:fltVal val="0"/>
                                          </p:val>
                                        </p:tav>
                                        <p:tav tm="100000">
                                          <p:val>
                                            <p:strVal val="#ppt_w"/>
                                          </p:val>
                                        </p:tav>
                                      </p:tavLst>
                                    </p:anim>
                                    <p:anim calcmode="lin" valueType="num">
                                      <p:cBhvr>
                                        <p:cTn id="103" dur="500" fill="hold"/>
                                        <p:tgtEl>
                                          <p:spTgt spid="17"/>
                                        </p:tgtEl>
                                        <p:attrNameLst>
                                          <p:attrName>ppt_h</p:attrName>
                                        </p:attrNameLst>
                                      </p:cBhvr>
                                      <p:tavLst>
                                        <p:tav tm="0">
                                          <p:val>
                                            <p:fltVal val="0"/>
                                          </p:val>
                                        </p:tav>
                                        <p:tav tm="100000">
                                          <p:val>
                                            <p:strVal val="#ppt_h"/>
                                          </p:val>
                                        </p:tav>
                                      </p:tavLst>
                                    </p:anim>
                                    <p:animEffect transition="in" filter="fade">
                                      <p:cBhvr>
                                        <p:cTn id="104" dur="500"/>
                                        <p:tgtEl>
                                          <p:spTgt spid="1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8"/>
                                        </p:tgtEl>
                                        <p:attrNameLst>
                                          <p:attrName>style.visibility</p:attrName>
                                        </p:attrNameLst>
                                      </p:cBhvr>
                                      <p:to>
                                        <p:strVal val="visible"/>
                                      </p:to>
                                    </p:set>
                                    <p:anim calcmode="lin" valueType="num">
                                      <p:cBhvr>
                                        <p:cTn id="107" dur="500" fill="hold"/>
                                        <p:tgtEl>
                                          <p:spTgt spid="18"/>
                                        </p:tgtEl>
                                        <p:attrNameLst>
                                          <p:attrName>ppt_w</p:attrName>
                                        </p:attrNameLst>
                                      </p:cBhvr>
                                      <p:tavLst>
                                        <p:tav tm="0">
                                          <p:val>
                                            <p:fltVal val="0"/>
                                          </p:val>
                                        </p:tav>
                                        <p:tav tm="100000">
                                          <p:val>
                                            <p:strVal val="#ppt_w"/>
                                          </p:val>
                                        </p:tav>
                                      </p:tavLst>
                                    </p:anim>
                                    <p:anim calcmode="lin" valueType="num">
                                      <p:cBhvr>
                                        <p:cTn id="108" dur="500" fill="hold"/>
                                        <p:tgtEl>
                                          <p:spTgt spid="18"/>
                                        </p:tgtEl>
                                        <p:attrNameLst>
                                          <p:attrName>ppt_h</p:attrName>
                                        </p:attrNameLst>
                                      </p:cBhvr>
                                      <p:tavLst>
                                        <p:tav tm="0">
                                          <p:val>
                                            <p:fltVal val="0"/>
                                          </p:val>
                                        </p:tav>
                                        <p:tav tm="100000">
                                          <p:val>
                                            <p:strVal val="#ppt_h"/>
                                          </p:val>
                                        </p:tav>
                                      </p:tavLst>
                                    </p:anim>
                                    <p:animEffect transition="in" filter="fade">
                                      <p:cBhvr>
                                        <p:cTn id="109" dur="500"/>
                                        <p:tgtEl>
                                          <p:spTgt spid="18"/>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500" fill="hold"/>
                                        <p:tgtEl>
                                          <p:spTgt spid="19"/>
                                        </p:tgtEl>
                                        <p:attrNameLst>
                                          <p:attrName>ppt_w</p:attrName>
                                        </p:attrNameLst>
                                      </p:cBhvr>
                                      <p:tavLst>
                                        <p:tav tm="0">
                                          <p:val>
                                            <p:fltVal val="0"/>
                                          </p:val>
                                        </p:tav>
                                        <p:tav tm="100000">
                                          <p:val>
                                            <p:strVal val="#ppt_w"/>
                                          </p:val>
                                        </p:tav>
                                      </p:tavLst>
                                    </p:anim>
                                    <p:anim calcmode="lin" valueType="num">
                                      <p:cBhvr>
                                        <p:cTn id="113" dur="500" fill="hold"/>
                                        <p:tgtEl>
                                          <p:spTgt spid="19"/>
                                        </p:tgtEl>
                                        <p:attrNameLst>
                                          <p:attrName>ppt_h</p:attrName>
                                        </p:attrNameLst>
                                      </p:cBhvr>
                                      <p:tavLst>
                                        <p:tav tm="0">
                                          <p:val>
                                            <p:fltVal val="0"/>
                                          </p:val>
                                        </p:tav>
                                        <p:tav tm="100000">
                                          <p:val>
                                            <p:strVal val="#ppt_h"/>
                                          </p:val>
                                        </p:tav>
                                      </p:tavLst>
                                    </p:anim>
                                    <p:animEffect transition="in" filter="fade">
                                      <p:cBhvr>
                                        <p:cTn id="114" dur="500"/>
                                        <p:tgtEl>
                                          <p:spTgt spid="19"/>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0"/>
                                        </p:tgtEl>
                                        <p:attrNameLst>
                                          <p:attrName>style.visibility</p:attrName>
                                        </p:attrNameLst>
                                      </p:cBhvr>
                                      <p:to>
                                        <p:strVal val="visible"/>
                                      </p:to>
                                    </p:set>
                                    <p:anim calcmode="lin" valueType="num">
                                      <p:cBhvr>
                                        <p:cTn id="117" dur="500" fill="hold"/>
                                        <p:tgtEl>
                                          <p:spTgt spid="20"/>
                                        </p:tgtEl>
                                        <p:attrNameLst>
                                          <p:attrName>ppt_w</p:attrName>
                                        </p:attrNameLst>
                                      </p:cBhvr>
                                      <p:tavLst>
                                        <p:tav tm="0">
                                          <p:val>
                                            <p:fltVal val="0"/>
                                          </p:val>
                                        </p:tav>
                                        <p:tav tm="100000">
                                          <p:val>
                                            <p:strVal val="#ppt_w"/>
                                          </p:val>
                                        </p:tav>
                                      </p:tavLst>
                                    </p:anim>
                                    <p:anim calcmode="lin" valueType="num">
                                      <p:cBhvr>
                                        <p:cTn id="118" dur="500" fill="hold"/>
                                        <p:tgtEl>
                                          <p:spTgt spid="20"/>
                                        </p:tgtEl>
                                        <p:attrNameLst>
                                          <p:attrName>ppt_h</p:attrName>
                                        </p:attrNameLst>
                                      </p:cBhvr>
                                      <p:tavLst>
                                        <p:tav tm="0">
                                          <p:val>
                                            <p:fltVal val="0"/>
                                          </p:val>
                                        </p:tav>
                                        <p:tav tm="100000">
                                          <p:val>
                                            <p:strVal val="#ppt_h"/>
                                          </p:val>
                                        </p:tav>
                                      </p:tavLst>
                                    </p:anim>
                                    <p:animEffect transition="in" filter="fade">
                                      <p:cBhvr>
                                        <p:cTn id="119" dur="500"/>
                                        <p:tgtEl>
                                          <p:spTgt spid="20"/>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1"/>
                                        </p:tgtEl>
                                        <p:attrNameLst>
                                          <p:attrName>style.visibility</p:attrName>
                                        </p:attrNameLst>
                                      </p:cBhvr>
                                      <p:to>
                                        <p:strVal val="visible"/>
                                      </p:to>
                                    </p:set>
                                    <p:anim calcmode="lin" valueType="num">
                                      <p:cBhvr>
                                        <p:cTn id="122" dur="500" fill="hold"/>
                                        <p:tgtEl>
                                          <p:spTgt spid="21"/>
                                        </p:tgtEl>
                                        <p:attrNameLst>
                                          <p:attrName>ppt_w</p:attrName>
                                        </p:attrNameLst>
                                      </p:cBhvr>
                                      <p:tavLst>
                                        <p:tav tm="0">
                                          <p:val>
                                            <p:fltVal val="0"/>
                                          </p:val>
                                        </p:tav>
                                        <p:tav tm="100000">
                                          <p:val>
                                            <p:strVal val="#ppt_w"/>
                                          </p:val>
                                        </p:tav>
                                      </p:tavLst>
                                    </p:anim>
                                    <p:anim calcmode="lin" valueType="num">
                                      <p:cBhvr>
                                        <p:cTn id="123" dur="500" fill="hold"/>
                                        <p:tgtEl>
                                          <p:spTgt spid="21"/>
                                        </p:tgtEl>
                                        <p:attrNameLst>
                                          <p:attrName>ppt_h</p:attrName>
                                        </p:attrNameLst>
                                      </p:cBhvr>
                                      <p:tavLst>
                                        <p:tav tm="0">
                                          <p:val>
                                            <p:fltVal val="0"/>
                                          </p:val>
                                        </p:tav>
                                        <p:tav tm="100000">
                                          <p:val>
                                            <p:strVal val="#ppt_h"/>
                                          </p:val>
                                        </p:tav>
                                      </p:tavLst>
                                    </p:anim>
                                    <p:animEffect transition="in" filter="fade">
                                      <p:cBhvr>
                                        <p:cTn id="124" dur="500"/>
                                        <p:tgtEl>
                                          <p:spTgt spid="21"/>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p:cTn id="127" dur="500" fill="hold"/>
                                        <p:tgtEl>
                                          <p:spTgt spid="22"/>
                                        </p:tgtEl>
                                        <p:attrNameLst>
                                          <p:attrName>ppt_w</p:attrName>
                                        </p:attrNameLst>
                                      </p:cBhvr>
                                      <p:tavLst>
                                        <p:tav tm="0">
                                          <p:val>
                                            <p:fltVal val="0"/>
                                          </p:val>
                                        </p:tav>
                                        <p:tav tm="100000">
                                          <p:val>
                                            <p:strVal val="#ppt_w"/>
                                          </p:val>
                                        </p:tav>
                                      </p:tavLst>
                                    </p:anim>
                                    <p:anim calcmode="lin" valueType="num">
                                      <p:cBhvr>
                                        <p:cTn id="128" dur="500" fill="hold"/>
                                        <p:tgtEl>
                                          <p:spTgt spid="22"/>
                                        </p:tgtEl>
                                        <p:attrNameLst>
                                          <p:attrName>ppt_h</p:attrName>
                                        </p:attrNameLst>
                                      </p:cBhvr>
                                      <p:tavLst>
                                        <p:tav tm="0">
                                          <p:val>
                                            <p:fltVal val="0"/>
                                          </p:val>
                                        </p:tav>
                                        <p:tav tm="100000">
                                          <p:val>
                                            <p:strVal val="#ppt_h"/>
                                          </p:val>
                                        </p:tav>
                                      </p:tavLst>
                                    </p:anim>
                                    <p:animEffect transition="in" filter="fade">
                                      <p:cBhvr>
                                        <p:cTn id="129" dur="500"/>
                                        <p:tgtEl>
                                          <p:spTgt spid="22"/>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500" fill="hold"/>
                                        <p:tgtEl>
                                          <p:spTgt spid="23"/>
                                        </p:tgtEl>
                                        <p:attrNameLst>
                                          <p:attrName>ppt_w</p:attrName>
                                        </p:attrNameLst>
                                      </p:cBhvr>
                                      <p:tavLst>
                                        <p:tav tm="0">
                                          <p:val>
                                            <p:fltVal val="0"/>
                                          </p:val>
                                        </p:tav>
                                        <p:tav tm="100000">
                                          <p:val>
                                            <p:strVal val="#ppt_w"/>
                                          </p:val>
                                        </p:tav>
                                      </p:tavLst>
                                    </p:anim>
                                    <p:anim calcmode="lin" valueType="num">
                                      <p:cBhvr>
                                        <p:cTn id="133" dur="500" fill="hold"/>
                                        <p:tgtEl>
                                          <p:spTgt spid="23"/>
                                        </p:tgtEl>
                                        <p:attrNameLst>
                                          <p:attrName>ppt_h</p:attrName>
                                        </p:attrNameLst>
                                      </p:cBhvr>
                                      <p:tavLst>
                                        <p:tav tm="0">
                                          <p:val>
                                            <p:fltVal val="0"/>
                                          </p:val>
                                        </p:tav>
                                        <p:tav tm="100000">
                                          <p:val>
                                            <p:strVal val="#ppt_h"/>
                                          </p:val>
                                        </p:tav>
                                      </p:tavLst>
                                    </p:anim>
                                    <p:animEffect transition="in" filter="fade">
                                      <p:cBhvr>
                                        <p:cTn id="134" dur="500"/>
                                        <p:tgtEl>
                                          <p:spTgt spid="23"/>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24"/>
                                        </p:tgtEl>
                                        <p:attrNameLst>
                                          <p:attrName>style.visibility</p:attrName>
                                        </p:attrNameLst>
                                      </p:cBhvr>
                                      <p:to>
                                        <p:strVal val="visible"/>
                                      </p:to>
                                    </p:set>
                                    <p:anim calcmode="lin" valueType="num">
                                      <p:cBhvr>
                                        <p:cTn id="137" dur="500" fill="hold"/>
                                        <p:tgtEl>
                                          <p:spTgt spid="24"/>
                                        </p:tgtEl>
                                        <p:attrNameLst>
                                          <p:attrName>ppt_w</p:attrName>
                                        </p:attrNameLst>
                                      </p:cBhvr>
                                      <p:tavLst>
                                        <p:tav tm="0">
                                          <p:val>
                                            <p:fltVal val="0"/>
                                          </p:val>
                                        </p:tav>
                                        <p:tav tm="100000">
                                          <p:val>
                                            <p:strVal val="#ppt_w"/>
                                          </p:val>
                                        </p:tav>
                                      </p:tavLst>
                                    </p:anim>
                                    <p:anim calcmode="lin" valueType="num">
                                      <p:cBhvr>
                                        <p:cTn id="138" dur="500" fill="hold"/>
                                        <p:tgtEl>
                                          <p:spTgt spid="24"/>
                                        </p:tgtEl>
                                        <p:attrNameLst>
                                          <p:attrName>ppt_h</p:attrName>
                                        </p:attrNameLst>
                                      </p:cBhvr>
                                      <p:tavLst>
                                        <p:tav tm="0">
                                          <p:val>
                                            <p:fltVal val="0"/>
                                          </p:val>
                                        </p:tav>
                                        <p:tav tm="100000">
                                          <p:val>
                                            <p:strVal val="#ppt_h"/>
                                          </p:val>
                                        </p:tav>
                                      </p:tavLst>
                                    </p:anim>
                                    <p:animEffect transition="in" filter="fade">
                                      <p:cBhvr>
                                        <p:cTn id="139" dur="500"/>
                                        <p:tgtEl>
                                          <p:spTgt spid="24"/>
                                        </p:tgtEl>
                                      </p:cBhvr>
                                    </p:animEffect>
                                  </p:childTnLst>
                                </p:cTn>
                              </p:par>
                            </p:childTnLst>
                          </p:cTn>
                        </p:par>
                        <p:par>
                          <p:cTn id="140" fill="hold">
                            <p:stCondLst>
                              <p:cond delay="500"/>
                            </p:stCondLst>
                            <p:childTnLst>
                              <p:par>
                                <p:cTn id="141" presetID="12" presetClass="entr" presetSubtype="1" fill="hold" nodeType="afterEffect">
                                  <p:stCondLst>
                                    <p:cond delay="0"/>
                                  </p:stCondLst>
                                  <p:childTnLst>
                                    <p:set>
                                      <p:cBhvr>
                                        <p:cTn id="142" dur="1" fill="hold">
                                          <p:stCondLst>
                                            <p:cond delay="0"/>
                                          </p:stCondLst>
                                        </p:cTn>
                                        <p:tgtEl>
                                          <p:spTgt spid="56"/>
                                        </p:tgtEl>
                                        <p:attrNameLst>
                                          <p:attrName>style.visibility</p:attrName>
                                        </p:attrNameLst>
                                      </p:cBhvr>
                                      <p:to>
                                        <p:strVal val="visible"/>
                                      </p:to>
                                    </p:set>
                                    <p:anim calcmode="lin" valueType="num">
                                      <p:cBhvr additive="base">
                                        <p:cTn id="143" dur="500"/>
                                        <p:tgtEl>
                                          <p:spTgt spid="56"/>
                                        </p:tgtEl>
                                        <p:attrNameLst>
                                          <p:attrName>ppt_y</p:attrName>
                                        </p:attrNameLst>
                                      </p:cBhvr>
                                      <p:tavLst>
                                        <p:tav tm="0">
                                          <p:val>
                                            <p:strVal val="#ppt_y-#ppt_h*1.125000"/>
                                          </p:val>
                                        </p:tav>
                                        <p:tav tm="100000">
                                          <p:val>
                                            <p:strVal val="#ppt_y"/>
                                          </p:val>
                                        </p:tav>
                                      </p:tavLst>
                                    </p:anim>
                                    <p:animEffect transition="in" filter="wipe(down)">
                                      <p:cBhvr>
                                        <p:cTn id="144" dur="500"/>
                                        <p:tgtEl>
                                          <p:spTgt spid="56"/>
                                        </p:tgtEl>
                                      </p:cBhvr>
                                    </p:animEffect>
                                  </p:childTnLst>
                                </p:cTn>
                              </p:par>
                            </p:childTnLst>
                          </p:cTn>
                        </p:par>
                        <p:par>
                          <p:cTn id="145" fill="hold">
                            <p:stCondLst>
                              <p:cond delay="1000"/>
                            </p:stCondLst>
                            <p:childTnLst>
                              <p:par>
                                <p:cTn id="146" presetID="12" presetClass="entr" presetSubtype="4" fill="hold" nodeType="afterEffect">
                                  <p:stCondLst>
                                    <p:cond delay="0"/>
                                  </p:stCondLst>
                                  <p:childTnLst>
                                    <p:set>
                                      <p:cBhvr>
                                        <p:cTn id="147" dur="1" fill="hold">
                                          <p:stCondLst>
                                            <p:cond delay="0"/>
                                          </p:stCondLst>
                                        </p:cTn>
                                        <p:tgtEl>
                                          <p:spTgt spid="68"/>
                                        </p:tgtEl>
                                        <p:attrNameLst>
                                          <p:attrName>style.visibility</p:attrName>
                                        </p:attrNameLst>
                                      </p:cBhvr>
                                      <p:to>
                                        <p:strVal val="visible"/>
                                      </p:to>
                                    </p:set>
                                    <p:anim calcmode="lin" valueType="num">
                                      <p:cBhvr additive="base">
                                        <p:cTn id="148" dur="500"/>
                                        <p:tgtEl>
                                          <p:spTgt spid="68"/>
                                        </p:tgtEl>
                                        <p:attrNameLst>
                                          <p:attrName>ppt_y</p:attrName>
                                        </p:attrNameLst>
                                      </p:cBhvr>
                                      <p:tavLst>
                                        <p:tav tm="0">
                                          <p:val>
                                            <p:strVal val="#ppt_y+#ppt_h*1.125000"/>
                                          </p:val>
                                        </p:tav>
                                        <p:tav tm="100000">
                                          <p:val>
                                            <p:strVal val="#ppt_y"/>
                                          </p:val>
                                        </p:tav>
                                      </p:tavLst>
                                    </p:anim>
                                    <p:animEffect transition="in" filter="wipe(up)">
                                      <p:cBhvr>
                                        <p:cTn id="149" dur="500"/>
                                        <p:tgtEl>
                                          <p:spTgt spid="68"/>
                                        </p:tgtEl>
                                      </p:cBhvr>
                                    </p:animEffect>
                                  </p:childTnLst>
                                </p:cTn>
                              </p:par>
                            </p:childTnLst>
                          </p:cTn>
                        </p:par>
                        <p:par>
                          <p:cTn id="150" fill="hold">
                            <p:stCondLst>
                              <p:cond delay="1500"/>
                            </p:stCondLst>
                            <p:childTnLst>
                              <p:par>
                                <p:cTn id="151" presetID="12" presetClass="entr" presetSubtype="1" fill="hold" nodeType="afterEffect">
                                  <p:stCondLst>
                                    <p:cond delay="0"/>
                                  </p:stCondLst>
                                  <p:childTnLst>
                                    <p:set>
                                      <p:cBhvr>
                                        <p:cTn id="152" dur="1" fill="hold">
                                          <p:stCondLst>
                                            <p:cond delay="0"/>
                                          </p:stCondLst>
                                        </p:cTn>
                                        <p:tgtEl>
                                          <p:spTgt spid="59"/>
                                        </p:tgtEl>
                                        <p:attrNameLst>
                                          <p:attrName>style.visibility</p:attrName>
                                        </p:attrNameLst>
                                      </p:cBhvr>
                                      <p:to>
                                        <p:strVal val="visible"/>
                                      </p:to>
                                    </p:set>
                                    <p:anim calcmode="lin" valueType="num">
                                      <p:cBhvr additive="base">
                                        <p:cTn id="153" dur="500"/>
                                        <p:tgtEl>
                                          <p:spTgt spid="59"/>
                                        </p:tgtEl>
                                        <p:attrNameLst>
                                          <p:attrName>ppt_y</p:attrName>
                                        </p:attrNameLst>
                                      </p:cBhvr>
                                      <p:tavLst>
                                        <p:tav tm="0">
                                          <p:val>
                                            <p:strVal val="#ppt_y-#ppt_h*1.125000"/>
                                          </p:val>
                                        </p:tav>
                                        <p:tav tm="100000">
                                          <p:val>
                                            <p:strVal val="#ppt_y"/>
                                          </p:val>
                                        </p:tav>
                                      </p:tavLst>
                                    </p:anim>
                                    <p:animEffect transition="in" filter="wipe(down)">
                                      <p:cBhvr>
                                        <p:cTn id="154" dur="500"/>
                                        <p:tgtEl>
                                          <p:spTgt spid="59"/>
                                        </p:tgtEl>
                                      </p:cBhvr>
                                    </p:animEffect>
                                  </p:childTnLst>
                                </p:cTn>
                              </p:par>
                            </p:childTnLst>
                          </p:cTn>
                        </p:par>
                        <p:par>
                          <p:cTn id="155" fill="hold">
                            <p:stCondLst>
                              <p:cond delay="2000"/>
                            </p:stCondLst>
                            <p:childTnLst>
                              <p:par>
                                <p:cTn id="156" presetID="12" presetClass="entr" presetSubtype="4" fill="hold" nodeType="afterEffect">
                                  <p:stCondLst>
                                    <p:cond delay="0"/>
                                  </p:stCondLst>
                                  <p:childTnLst>
                                    <p:set>
                                      <p:cBhvr>
                                        <p:cTn id="157" dur="1" fill="hold">
                                          <p:stCondLst>
                                            <p:cond delay="0"/>
                                          </p:stCondLst>
                                        </p:cTn>
                                        <p:tgtEl>
                                          <p:spTgt spid="65"/>
                                        </p:tgtEl>
                                        <p:attrNameLst>
                                          <p:attrName>style.visibility</p:attrName>
                                        </p:attrNameLst>
                                      </p:cBhvr>
                                      <p:to>
                                        <p:strVal val="visible"/>
                                      </p:to>
                                    </p:set>
                                    <p:anim calcmode="lin" valueType="num">
                                      <p:cBhvr additive="base">
                                        <p:cTn id="158" dur="500"/>
                                        <p:tgtEl>
                                          <p:spTgt spid="65"/>
                                        </p:tgtEl>
                                        <p:attrNameLst>
                                          <p:attrName>ppt_y</p:attrName>
                                        </p:attrNameLst>
                                      </p:cBhvr>
                                      <p:tavLst>
                                        <p:tav tm="0">
                                          <p:val>
                                            <p:strVal val="#ppt_y+#ppt_h*1.125000"/>
                                          </p:val>
                                        </p:tav>
                                        <p:tav tm="100000">
                                          <p:val>
                                            <p:strVal val="#ppt_y"/>
                                          </p:val>
                                        </p:tav>
                                      </p:tavLst>
                                    </p:anim>
                                    <p:animEffect transition="in" filter="wipe(up)">
                                      <p:cBhvr>
                                        <p:cTn id="159" dur="500"/>
                                        <p:tgtEl>
                                          <p:spTgt spid="65"/>
                                        </p:tgtEl>
                                      </p:cBhvr>
                                    </p:animEffect>
                                  </p:childTnLst>
                                </p:cTn>
                              </p:par>
                            </p:childTnLst>
                          </p:cTn>
                        </p:par>
                        <p:par>
                          <p:cTn id="160" fill="hold">
                            <p:stCondLst>
                              <p:cond delay="2500"/>
                            </p:stCondLst>
                            <p:childTnLst>
                              <p:par>
                                <p:cTn id="161" presetID="12" presetClass="entr" presetSubtype="1" fill="hold" nodeType="afterEffect">
                                  <p:stCondLst>
                                    <p:cond delay="0"/>
                                  </p:stCondLst>
                                  <p:childTnLst>
                                    <p:set>
                                      <p:cBhvr>
                                        <p:cTn id="162" dur="1" fill="hold">
                                          <p:stCondLst>
                                            <p:cond delay="0"/>
                                          </p:stCondLst>
                                        </p:cTn>
                                        <p:tgtEl>
                                          <p:spTgt spid="62"/>
                                        </p:tgtEl>
                                        <p:attrNameLst>
                                          <p:attrName>style.visibility</p:attrName>
                                        </p:attrNameLst>
                                      </p:cBhvr>
                                      <p:to>
                                        <p:strVal val="visible"/>
                                      </p:to>
                                    </p:set>
                                    <p:anim calcmode="lin" valueType="num">
                                      <p:cBhvr additive="base">
                                        <p:cTn id="163" dur="500"/>
                                        <p:tgtEl>
                                          <p:spTgt spid="62"/>
                                        </p:tgtEl>
                                        <p:attrNameLst>
                                          <p:attrName>ppt_y</p:attrName>
                                        </p:attrNameLst>
                                      </p:cBhvr>
                                      <p:tavLst>
                                        <p:tav tm="0">
                                          <p:val>
                                            <p:strVal val="#ppt_y-#ppt_h*1.125000"/>
                                          </p:val>
                                        </p:tav>
                                        <p:tav tm="100000">
                                          <p:val>
                                            <p:strVal val="#ppt_y"/>
                                          </p:val>
                                        </p:tav>
                                      </p:tavLst>
                                    </p:anim>
                                    <p:animEffect transition="in" filter="wipe(down)">
                                      <p:cBhvr>
                                        <p:cTn id="16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2" grpId="0" animBg="1"/>
      <p:bldP spid="39" grpId="0" animBg="1"/>
      <p:bldP spid="40" grpId="0" animBg="1"/>
      <p:bldP spid="38" grpId="0" animBg="1"/>
      <p:bldP spid="35" grpId="0" animBg="1"/>
      <p:bldP spid="36" grpId="0" animBg="1"/>
      <p:bldP spid="34" grpId="0" animBg="1"/>
      <p:bldP spid="31" grpId="0" animBg="1"/>
      <p:bldP spid="32" grpId="0" animBg="1"/>
      <p:bldP spid="30" grpId="0" animBg="1"/>
      <p:bldP spid="27" grpId="0" animBg="1"/>
      <p:bldP spid="28" grpId="0" animBg="1"/>
      <p:bldP spid="2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565071" y="450599"/>
            <a:ext cx="5061857" cy="698750"/>
            <a:chOff x="6096000" y="2061026"/>
            <a:chExt cx="5061857" cy="698750"/>
          </a:xfrm>
        </p:grpSpPr>
        <p:sp>
          <p:nvSpPr>
            <p:cNvPr id="24" name="文本框 23"/>
            <p:cNvSpPr txBox="1"/>
            <p:nvPr/>
          </p:nvSpPr>
          <p:spPr>
            <a:xfrm>
              <a:off x="6757489" y="2061026"/>
              <a:ext cx="37388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信息安全，即数据安全</a:t>
              </a:r>
              <a:endParaRPr lang="zh-CN" altLang="en-US" sz="2800" b="1" dirty="0">
                <a:solidFill>
                  <a:schemeClr val="accent2"/>
                </a:solidFill>
              </a:endParaRPr>
            </a:p>
          </p:txBody>
        </p:sp>
        <p:sp>
          <p:nvSpPr>
            <p:cNvPr id="25" name="文本框 24"/>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26" name="直接连接符 25"/>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6292972" y="1995166"/>
            <a:ext cx="4775077" cy="960319"/>
            <a:chOff x="6685960" y="2819082"/>
            <a:chExt cx="4775077" cy="960319"/>
          </a:xfrm>
        </p:grpSpPr>
        <p:sp>
          <p:nvSpPr>
            <p:cNvPr id="19" name="矩形 18"/>
            <p:cNvSpPr/>
            <p:nvPr/>
          </p:nvSpPr>
          <p:spPr>
            <a:xfrm>
              <a:off x="6685960" y="3171706"/>
              <a:ext cx="4775077" cy="607695"/>
            </a:xfrm>
            <a:prstGeom prst="rect">
              <a:avLst/>
            </a:prstGeom>
          </p:spPr>
          <p:txBody>
            <a:bodyPr wrap="square">
              <a:spAutoFit/>
              <a:scene3d>
                <a:camera prst="orthographicFront"/>
                <a:lightRig rig="threePt" dir="t"/>
              </a:scene3d>
              <a:sp3d contourW="12700"/>
            </a:bodyPr>
            <a:p>
              <a:pPr algn="just">
                <a:lnSpc>
                  <a:spcPct val="120000"/>
                </a:lnSpc>
              </a:pPr>
              <a:r>
                <a:rPr lang="zh-CN" altLang="en-US" sz="1400" dirty="0">
                  <a:solidFill>
                    <a:schemeClr val="bg1">
                      <a:lumMod val="85000"/>
                    </a:schemeClr>
                  </a:solidFill>
                  <a:latin typeface="+mn-ea"/>
                  <a:sym typeface="+mn-ea"/>
                </a:rPr>
                <a:t>       </a:t>
              </a:r>
              <a:r>
                <a:rPr lang="zh-CN" altLang="en-US" sz="1400" dirty="0">
                  <a:solidFill>
                    <a:schemeClr val="bg1">
                      <a:lumMod val="85000"/>
                    </a:schemeClr>
                  </a:solidFill>
                  <a:latin typeface="+mn-ea"/>
                </a:rPr>
                <a:t>应设备钥匙、密码控制、系统日志监督、系统更新凭证等各种手段防止存储的系统数据不被窃取和改变。</a:t>
              </a:r>
              <a:endParaRPr lang="zh-CN" altLang="en-US" sz="1400" dirty="0">
                <a:solidFill>
                  <a:schemeClr val="bg1">
                    <a:lumMod val="85000"/>
                  </a:schemeClr>
                </a:solidFill>
                <a:latin typeface="+mn-ea"/>
              </a:endParaRPr>
            </a:p>
          </p:txBody>
        </p:sp>
        <p:sp>
          <p:nvSpPr>
            <p:cNvPr id="20" name="矩形 19"/>
            <p:cNvSpPr/>
            <p:nvPr/>
          </p:nvSpPr>
          <p:spPr>
            <a:xfrm>
              <a:off x="6685961" y="2819082"/>
              <a:ext cx="2241974" cy="460375"/>
            </a:xfrm>
            <a:prstGeom prst="rect">
              <a:avLst/>
            </a:prstGeom>
          </p:spPr>
          <p:txBody>
            <a:bodyPr wrap="square">
              <a:spAutoFit/>
              <a:scene3d>
                <a:camera prst="orthographicFront"/>
                <a:lightRig rig="threePt" dir="t"/>
              </a:scene3d>
              <a:sp3d contourW="12700"/>
            </a:bodyPr>
            <a:p>
              <a:pPr algn="just">
                <a:lnSpc>
                  <a:spcPct val="120000"/>
                </a:lnSpc>
              </a:pPr>
              <a:r>
                <a:rPr lang="en-US" altLang="zh-CN" sz="2000" b="1" dirty="0">
                  <a:solidFill>
                    <a:schemeClr val="accent1">
                      <a:lumMod val="20000"/>
                      <a:lumOff val="80000"/>
                    </a:schemeClr>
                  </a:solidFill>
                  <a:latin typeface="+mn-ea"/>
                </a:rPr>
                <a:t>4.</a:t>
              </a:r>
              <a:r>
                <a:rPr lang="zh-CN" altLang="en-US" sz="2000" b="1" dirty="0">
                  <a:solidFill>
                    <a:schemeClr val="accent1">
                      <a:lumMod val="20000"/>
                      <a:lumOff val="80000"/>
                    </a:schemeClr>
                  </a:solidFill>
                  <a:latin typeface="+mn-ea"/>
                </a:rPr>
                <a:t>防窃取和篡改</a:t>
              </a:r>
              <a:endParaRPr lang="zh-CN" altLang="en-US" sz="2000" b="1" dirty="0">
                <a:solidFill>
                  <a:schemeClr val="accent1">
                    <a:lumMod val="20000"/>
                    <a:lumOff val="80000"/>
                  </a:schemeClr>
                </a:solidFill>
                <a:latin typeface="+mn-ea"/>
              </a:endParaRPr>
            </a:p>
          </p:txBody>
        </p:sp>
      </p:grpSp>
      <p:grpSp>
        <p:nvGrpSpPr>
          <p:cNvPr id="21" name="组合 20"/>
          <p:cNvGrpSpPr/>
          <p:nvPr/>
        </p:nvGrpSpPr>
        <p:grpSpPr>
          <a:xfrm>
            <a:off x="6292972" y="3329767"/>
            <a:ext cx="4775077" cy="1218764"/>
            <a:chOff x="6685960" y="2819082"/>
            <a:chExt cx="4775077" cy="1218764"/>
          </a:xfrm>
        </p:grpSpPr>
        <p:sp>
          <p:nvSpPr>
            <p:cNvPr id="22" name="矩形 21"/>
            <p:cNvSpPr/>
            <p:nvPr/>
          </p:nvSpPr>
          <p:spPr>
            <a:xfrm>
              <a:off x="6685960" y="3171706"/>
              <a:ext cx="4775077" cy="866140"/>
            </a:xfrm>
            <a:prstGeom prst="rect">
              <a:avLst/>
            </a:prstGeom>
          </p:spPr>
          <p:txBody>
            <a:bodyPr wrap="square">
              <a:spAutoFit/>
              <a:scene3d>
                <a:camera prst="orthographicFront"/>
                <a:lightRig rig="threePt" dir="t"/>
              </a:scene3d>
              <a:sp3d contourW="12700"/>
            </a:bodyPr>
            <a:p>
              <a:pPr algn="just">
                <a:lnSpc>
                  <a:spcPct val="120000"/>
                </a:lnSpc>
              </a:pPr>
              <a:r>
                <a:rPr lang="en-US" altLang="zh-CN" sz="1400" dirty="0">
                  <a:solidFill>
                    <a:schemeClr val="bg1">
                      <a:lumMod val="85000"/>
                    </a:schemeClr>
                  </a:solidFill>
                  <a:latin typeface="+mn-ea"/>
                </a:rPr>
                <a:t>       </a:t>
              </a:r>
              <a:r>
                <a:rPr lang="zh-CN" altLang="en-US" sz="1400" dirty="0">
                  <a:solidFill>
                    <a:schemeClr val="bg1">
                      <a:lumMod val="85000"/>
                    </a:schemeClr>
                  </a:solidFill>
                  <a:latin typeface="+mn-ea"/>
                </a:rPr>
                <a:t>新注册的系统账号应当采用本系统统一的账号管理登录，而不使用第三方的数据登录（比如QQ、微信等社交账号登陆），防止因账号被窃取而损害客户的利益。</a:t>
              </a:r>
              <a:endParaRPr lang="zh-CN" altLang="en-US" sz="1400" dirty="0">
                <a:solidFill>
                  <a:schemeClr val="bg1">
                    <a:lumMod val="85000"/>
                  </a:schemeClr>
                </a:solidFill>
                <a:latin typeface="+mn-ea"/>
              </a:endParaRPr>
            </a:p>
          </p:txBody>
        </p:sp>
        <p:sp>
          <p:nvSpPr>
            <p:cNvPr id="8" name="矩形 7"/>
            <p:cNvSpPr/>
            <p:nvPr/>
          </p:nvSpPr>
          <p:spPr>
            <a:xfrm>
              <a:off x="6685960" y="2819082"/>
              <a:ext cx="3032760" cy="460375"/>
            </a:xfrm>
            <a:prstGeom prst="rect">
              <a:avLst/>
            </a:prstGeom>
          </p:spPr>
          <p:txBody>
            <a:bodyPr wrap="square">
              <a:spAutoFit/>
              <a:scene3d>
                <a:camera prst="orthographicFront"/>
                <a:lightRig rig="threePt" dir="t"/>
              </a:scene3d>
              <a:sp3d contourW="12700"/>
            </a:bodyPr>
            <a:p>
              <a:pPr algn="just">
                <a:lnSpc>
                  <a:spcPct val="120000"/>
                </a:lnSpc>
              </a:pPr>
              <a:r>
                <a:rPr lang="en-US" altLang="zh-CN" sz="2000" b="1" dirty="0">
                  <a:solidFill>
                    <a:schemeClr val="accent1">
                      <a:lumMod val="20000"/>
                      <a:lumOff val="80000"/>
                    </a:schemeClr>
                  </a:solidFill>
                  <a:latin typeface="+mn-ea"/>
                </a:rPr>
                <a:t>5.</a:t>
              </a:r>
              <a:r>
                <a:rPr lang="zh-CN" altLang="en-US" sz="2000" b="1" dirty="0">
                  <a:solidFill>
                    <a:schemeClr val="accent1">
                      <a:lumMod val="20000"/>
                      <a:lumOff val="80000"/>
                    </a:schemeClr>
                  </a:solidFill>
                  <a:latin typeface="+mn-ea"/>
                </a:rPr>
                <a:t>不用第三方的数据登录</a:t>
              </a:r>
              <a:endParaRPr lang="zh-CN" altLang="en-US" sz="2000" b="1" dirty="0">
                <a:solidFill>
                  <a:schemeClr val="accent1">
                    <a:lumMod val="20000"/>
                    <a:lumOff val="80000"/>
                  </a:schemeClr>
                </a:solidFill>
                <a:latin typeface="+mn-ea"/>
              </a:endParaRPr>
            </a:p>
          </p:txBody>
        </p:sp>
      </p:grpSp>
      <p:grpSp>
        <p:nvGrpSpPr>
          <p:cNvPr id="9" name="组合 8"/>
          <p:cNvGrpSpPr/>
          <p:nvPr/>
        </p:nvGrpSpPr>
        <p:grpSpPr>
          <a:xfrm>
            <a:off x="6292972" y="4664367"/>
            <a:ext cx="4775077" cy="960319"/>
            <a:chOff x="6685960" y="2819082"/>
            <a:chExt cx="4775077" cy="960319"/>
          </a:xfrm>
        </p:grpSpPr>
        <p:sp>
          <p:nvSpPr>
            <p:cNvPr id="10" name="矩形 9"/>
            <p:cNvSpPr/>
            <p:nvPr/>
          </p:nvSpPr>
          <p:spPr>
            <a:xfrm>
              <a:off x="6685960" y="3171706"/>
              <a:ext cx="4775077" cy="607695"/>
            </a:xfrm>
            <a:prstGeom prst="rect">
              <a:avLst/>
            </a:prstGeom>
          </p:spPr>
          <p:txBody>
            <a:bodyPr wrap="square">
              <a:spAutoFit/>
              <a:scene3d>
                <a:camera prst="orthographicFront"/>
                <a:lightRig rig="threePt" dir="t"/>
              </a:scene3d>
              <a:sp3d contourW="12700"/>
            </a:bodyPr>
            <a:p>
              <a:pPr algn="just">
                <a:lnSpc>
                  <a:spcPct val="120000"/>
                </a:lnSpc>
              </a:pPr>
              <a:r>
                <a:rPr lang="en-US" altLang="zh-CN" sz="1400" dirty="0">
                  <a:solidFill>
                    <a:schemeClr val="bg1">
                      <a:lumMod val="85000"/>
                    </a:schemeClr>
                  </a:solidFill>
                  <a:latin typeface="+mn-ea"/>
                </a:rPr>
                <a:t>       </a:t>
              </a:r>
              <a:r>
                <a:rPr lang="zh-CN" altLang="en-US" sz="1400" dirty="0">
                  <a:solidFill>
                    <a:schemeClr val="bg1">
                      <a:lumMod val="85000"/>
                    </a:schemeClr>
                  </a:solidFill>
                  <a:latin typeface="+mn-ea"/>
                </a:rPr>
                <a:t>处理输入信息时预先进行语句处理，输出信息时去除多余的信息。</a:t>
              </a:r>
              <a:endParaRPr lang="zh-CN" altLang="en-US" sz="1400" dirty="0">
                <a:solidFill>
                  <a:schemeClr val="bg1">
                    <a:lumMod val="85000"/>
                  </a:schemeClr>
                </a:solidFill>
                <a:latin typeface="+mn-ea"/>
              </a:endParaRPr>
            </a:p>
          </p:txBody>
        </p:sp>
        <p:sp>
          <p:nvSpPr>
            <p:cNvPr id="11" name="矩形 10"/>
            <p:cNvSpPr/>
            <p:nvPr/>
          </p:nvSpPr>
          <p:spPr>
            <a:xfrm>
              <a:off x="6685961" y="2819082"/>
              <a:ext cx="2241974" cy="460375"/>
            </a:xfrm>
            <a:prstGeom prst="rect">
              <a:avLst/>
            </a:prstGeom>
          </p:spPr>
          <p:txBody>
            <a:bodyPr wrap="square">
              <a:spAutoFit/>
              <a:scene3d>
                <a:camera prst="orthographicFront"/>
                <a:lightRig rig="threePt" dir="t"/>
              </a:scene3d>
              <a:sp3d contourW="12700"/>
            </a:bodyPr>
            <a:p>
              <a:pPr algn="just">
                <a:lnSpc>
                  <a:spcPct val="120000"/>
                </a:lnSpc>
              </a:pPr>
              <a:r>
                <a:rPr lang="en-US" altLang="zh-CN" sz="2000" b="1" dirty="0">
                  <a:solidFill>
                    <a:schemeClr val="accent1">
                      <a:lumMod val="20000"/>
                      <a:lumOff val="80000"/>
                    </a:schemeClr>
                  </a:solidFill>
                  <a:latin typeface="+mn-ea"/>
                </a:rPr>
                <a:t>6.</a:t>
              </a:r>
              <a:r>
                <a:rPr lang="zh-CN" altLang="en-US" sz="2000" b="1" dirty="0">
                  <a:solidFill>
                    <a:schemeClr val="accent1">
                      <a:lumMod val="20000"/>
                      <a:lumOff val="80000"/>
                    </a:schemeClr>
                  </a:solidFill>
                  <a:latin typeface="+mn-ea"/>
                </a:rPr>
                <a:t>防止SQL注入</a:t>
              </a:r>
              <a:endParaRPr lang="zh-CN" altLang="en-US" sz="2000" b="1" dirty="0">
                <a:solidFill>
                  <a:schemeClr val="accent1">
                    <a:lumMod val="20000"/>
                    <a:lumOff val="80000"/>
                  </a:schemeClr>
                </a:solidFill>
                <a:latin typeface="+mn-ea"/>
              </a:endParaRPr>
            </a:p>
          </p:txBody>
        </p:sp>
      </p:grpSp>
      <p:grpSp>
        <p:nvGrpSpPr>
          <p:cNvPr id="12" name="组合 11"/>
          <p:cNvGrpSpPr/>
          <p:nvPr/>
        </p:nvGrpSpPr>
        <p:grpSpPr>
          <a:xfrm>
            <a:off x="923412" y="2010406"/>
            <a:ext cx="4775077" cy="1477209"/>
            <a:chOff x="6685960" y="2819082"/>
            <a:chExt cx="4775077" cy="1477209"/>
          </a:xfrm>
        </p:grpSpPr>
        <p:sp>
          <p:nvSpPr>
            <p:cNvPr id="13" name="矩形 12"/>
            <p:cNvSpPr/>
            <p:nvPr/>
          </p:nvSpPr>
          <p:spPr>
            <a:xfrm>
              <a:off x="6685960" y="3171706"/>
              <a:ext cx="4775077" cy="1124585"/>
            </a:xfrm>
            <a:prstGeom prst="rect">
              <a:avLst/>
            </a:prstGeom>
          </p:spPr>
          <p:txBody>
            <a:bodyPr wrap="square">
              <a:spAutoFit/>
              <a:scene3d>
                <a:camera prst="orthographicFront"/>
                <a:lightRig rig="threePt" dir="t"/>
              </a:scene3d>
              <a:sp3d contourW="12700"/>
            </a:bodyPr>
            <a:p>
              <a:pPr algn="just">
                <a:lnSpc>
                  <a:spcPct val="120000"/>
                </a:lnSpc>
              </a:pPr>
              <a:r>
                <a:rPr lang="zh-CN" altLang="en-US" sz="1400" dirty="0">
                  <a:solidFill>
                    <a:schemeClr val="bg1">
                      <a:lumMod val="85000"/>
                    </a:schemeClr>
                  </a:solidFill>
                  <a:latin typeface="+mn-ea"/>
                  <a:sym typeface="+mn-ea"/>
                </a:rPr>
                <a:t>       </a:t>
              </a:r>
              <a:r>
                <a:rPr lang="zh-CN" altLang="en-US" sz="1400" dirty="0">
                  <a:solidFill>
                    <a:schemeClr val="bg1">
                      <a:lumMod val="85000"/>
                    </a:schemeClr>
                  </a:solidFill>
                  <a:latin typeface="+mn-ea"/>
                </a:rPr>
                <a:t>建立健全的数据备份机制，利用系统提供的数据备份功能，定期不定期的对数据进行备份，并转存其他介质。</a:t>
              </a:r>
              <a:endParaRPr lang="zh-CN" altLang="en-US" sz="1400" dirty="0">
                <a:solidFill>
                  <a:schemeClr val="bg1">
                    <a:lumMod val="85000"/>
                  </a:schemeClr>
                </a:solidFill>
                <a:latin typeface="+mn-ea"/>
              </a:endParaRPr>
            </a:p>
            <a:p>
              <a:pPr algn="just">
                <a:lnSpc>
                  <a:spcPct val="120000"/>
                </a:lnSpc>
              </a:pPr>
              <a:r>
                <a:rPr lang="zh-CN" altLang="en-US" sz="1400" dirty="0">
                  <a:solidFill>
                    <a:schemeClr val="bg1">
                      <a:lumMod val="85000"/>
                    </a:schemeClr>
                  </a:solidFill>
                  <a:latin typeface="+mn-ea"/>
                </a:rPr>
                <a:t>       利用数据库服务系统进行数据备份。由数据库自动的完成数据备份功能。</a:t>
              </a:r>
              <a:endParaRPr lang="zh-CN" altLang="en-US" sz="1400" dirty="0">
                <a:solidFill>
                  <a:schemeClr val="bg1">
                    <a:lumMod val="85000"/>
                  </a:schemeClr>
                </a:solidFill>
                <a:latin typeface="+mn-ea"/>
              </a:endParaRPr>
            </a:p>
          </p:txBody>
        </p:sp>
        <p:sp>
          <p:nvSpPr>
            <p:cNvPr id="14" name="矩形 13"/>
            <p:cNvSpPr/>
            <p:nvPr/>
          </p:nvSpPr>
          <p:spPr>
            <a:xfrm>
              <a:off x="6685960" y="2819082"/>
              <a:ext cx="2894965" cy="460375"/>
            </a:xfrm>
            <a:prstGeom prst="rect">
              <a:avLst/>
            </a:prstGeom>
          </p:spPr>
          <p:txBody>
            <a:bodyPr wrap="square">
              <a:spAutoFit/>
              <a:scene3d>
                <a:camera prst="orthographicFront"/>
                <a:lightRig rig="threePt" dir="t"/>
              </a:scene3d>
              <a:sp3d contourW="12700"/>
            </a:bodyPr>
            <a:p>
              <a:pPr algn="just">
                <a:lnSpc>
                  <a:spcPct val="120000"/>
                </a:lnSpc>
              </a:pPr>
              <a:r>
                <a:rPr lang="en-US" altLang="zh-CN" sz="2000" b="1" dirty="0">
                  <a:solidFill>
                    <a:schemeClr val="accent1">
                      <a:lumMod val="20000"/>
                      <a:lumOff val="80000"/>
                    </a:schemeClr>
                  </a:solidFill>
                  <a:latin typeface="+mn-ea"/>
                </a:rPr>
                <a:t>1.</a:t>
              </a:r>
              <a:r>
                <a:rPr lang="zh-CN" altLang="en-US" sz="2000" b="1" dirty="0">
                  <a:solidFill>
                    <a:schemeClr val="accent1">
                      <a:lumMod val="20000"/>
                      <a:lumOff val="80000"/>
                    </a:schemeClr>
                  </a:solidFill>
                  <a:latin typeface="+mn-ea"/>
                </a:rPr>
                <a:t>建立数据备份机制</a:t>
              </a:r>
              <a:endParaRPr lang="zh-CN" altLang="en-US" sz="2000" b="1" dirty="0">
                <a:solidFill>
                  <a:schemeClr val="accent1">
                    <a:lumMod val="20000"/>
                    <a:lumOff val="80000"/>
                  </a:schemeClr>
                </a:solidFill>
                <a:latin typeface="+mn-ea"/>
              </a:endParaRPr>
            </a:p>
          </p:txBody>
        </p:sp>
      </p:grpSp>
      <p:grpSp>
        <p:nvGrpSpPr>
          <p:cNvPr id="15" name="组合 14"/>
          <p:cNvGrpSpPr/>
          <p:nvPr/>
        </p:nvGrpSpPr>
        <p:grpSpPr>
          <a:xfrm>
            <a:off x="923412" y="3446607"/>
            <a:ext cx="4775077" cy="970479"/>
            <a:chOff x="6685960" y="2920682"/>
            <a:chExt cx="4775077" cy="970479"/>
          </a:xfrm>
        </p:grpSpPr>
        <p:sp>
          <p:nvSpPr>
            <p:cNvPr id="16" name="矩形 15"/>
            <p:cNvSpPr/>
            <p:nvPr/>
          </p:nvSpPr>
          <p:spPr>
            <a:xfrm>
              <a:off x="6685960" y="3283466"/>
              <a:ext cx="4775077" cy="607695"/>
            </a:xfrm>
            <a:prstGeom prst="rect">
              <a:avLst/>
            </a:prstGeom>
          </p:spPr>
          <p:txBody>
            <a:bodyPr wrap="square">
              <a:spAutoFit/>
              <a:scene3d>
                <a:camera prst="orthographicFront"/>
                <a:lightRig rig="threePt" dir="t"/>
              </a:scene3d>
              <a:sp3d contourW="12700"/>
            </a:bodyPr>
            <a:p>
              <a:pPr algn="just">
                <a:lnSpc>
                  <a:spcPct val="120000"/>
                </a:lnSpc>
              </a:pPr>
              <a:r>
                <a:rPr lang="zh-CN" altLang="en-US" sz="1400" dirty="0">
                  <a:solidFill>
                    <a:schemeClr val="bg1">
                      <a:lumMod val="85000"/>
                    </a:schemeClr>
                  </a:solidFill>
                  <a:latin typeface="+mn-ea"/>
                  <a:sym typeface="+mn-ea"/>
                </a:rPr>
                <a:t>       </a:t>
              </a:r>
              <a:r>
                <a:rPr lang="zh-CN" altLang="en-US" sz="1400" dirty="0">
                  <a:solidFill>
                    <a:schemeClr val="bg1">
                      <a:lumMod val="85000"/>
                    </a:schemeClr>
                  </a:solidFill>
                  <a:latin typeface="+mn-ea"/>
                </a:rPr>
                <a:t>鉴于信息不可损坏和丢失，要求加强系统的意外灾害和人为误操作等不可预知的问题的预防和恢复功能。</a:t>
              </a:r>
              <a:endParaRPr lang="zh-CN" altLang="en-US" sz="1400" dirty="0">
                <a:solidFill>
                  <a:schemeClr val="bg1">
                    <a:lumMod val="85000"/>
                  </a:schemeClr>
                </a:solidFill>
                <a:latin typeface="+mn-ea"/>
              </a:endParaRPr>
            </a:p>
          </p:txBody>
        </p:sp>
        <p:sp>
          <p:nvSpPr>
            <p:cNvPr id="17" name="矩形 16"/>
            <p:cNvSpPr/>
            <p:nvPr/>
          </p:nvSpPr>
          <p:spPr>
            <a:xfrm>
              <a:off x="6685960" y="2920682"/>
              <a:ext cx="2756535" cy="460375"/>
            </a:xfrm>
            <a:prstGeom prst="rect">
              <a:avLst/>
            </a:prstGeom>
          </p:spPr>
          <p:txBody>
            <a:bodyPr wrap="square">
              <a:spAutoFit/>
              <a:scene3d>
                <a:camera prst="orthographicFront"/>
                <a:lightRig rig="threePt" dir="t"/>
              </a:scene3d>
              <a:sp3d contourW="12700"/>
            </a:bodyPr>
            <a:p>
              <a:pPr algn="just">
                <a:lnSpc>
                  <a:spcPct val="120000"/>
                </a:lnSpc>
              </a:pPr>
              <a:r>
                <a:rPr lang="en-US" altLang="zh-CN" sz="2000" b="1" dirty="0">
                  <a:solidFill>
                    <a:schemeClr val="accent1">
                      <a:lumMod val="20000"/>
                      <a:lumOff val="80000"/>
                    </a:schemeClr>
                  </a:solidFill>
                  <a:latin typeface="+mn-ea"/>
                </a:rPr>
                <a:t>2.提供容灾风险</a:t>
              </a:r>
              <a:r>
                <a:rPr lang="zh-CN" altLang="en-US" sz="2000" b="1" dirty="0">
                  <a:solidFill>
                    <a:schemeClr val="accent1">
                      <a:lumMod val="20000"/>
                      <a:lumOff val="80000"/>
                    </a:schemeClr>
                  </a:solidFill>
                  <a:latin typeface="+mn-ea"/>
                </a:rPr>
                <a:t>的</a:t>
              </a:r>
              <a:r>
                <a:rPr lang="en-US" altLang="zh-CN" sz="2000" b="1" dirty="0">
                  <a:solidFill>
                    <a:schemeClr val="accent1">
                      <a:lumMod val="20000"/>
                      <a:lumOff val="80000"/>
                    </a:schemeClr>
                  </a:solidFill>
                  <a:latin typeface="+mn-ea"/>
                </a:rPr>
                <a:t>保证</a:t>
              </a:r>
              <a:endParaRPr lang="en-US" altLang="zh-CN" sz="2000" b="1" dirty="0">
                <a:solidFill>
                  <a:schemeClr val="accent1">
                    <a:lumMod val="20000"/>
                    <a:lumOff val="80000"/>
                  </a:schemeClr>
                </a:solidFill>
                <a:latin typeface="+mn-ea"/>
              </a:endParaRPr>
            </a:p>
          </p:txBody>
        </p:sp>
      </p:grpSp>
      <p:grpSp>
        <p:nvGrpSpPr>
          <p:cNvPr id="27" name="组合 26"/>
          <p:cNvGrpSpPr/>
          <p:nvPr/>
        </p:nvGrpSpPr>
        <p:grpSpPr>
          <a:xfrm>
            <a:off x="923412" y="4679607"/>
            <a:ext cx="4775077" cy="1735654"/>
            <a:chOff x="6685960" y="2819082"/>
            <a:chExt cx="4775077" cy="1735654"/>
          </a:xfrm>
        </p:grpSpPr>
        <p:sp>
          <p:nvSpPr>
            <p:cNvPr id="29" name="矩形 28"/>
            <p:cNvSpPr/>
            <p:nvPr/>
          </p:nvSpPr>
          <p:spPr>
            <a:xfrm>
              <a:off x="6685960" y="3171706"/>
              <a:ext cx="4775077" cy="1383030"/>
            </a:xfrm>
            <a:prstGeom prst="rect">
              <a:avLst/>
            </a:prstGeom>
          </p:spPr>
          <p:txBody>
            <a:bodyPr wrap="square">
              <a:spAutoFit/>
              <a:scene3d>
                <a:camera prst="orthographicFront"/>
                <a:lightRig rig="threePt" dir="t"/>
              </a:scene3d>
              <a:sp3d contourW="12700"/>
            </a:bodyPr>
            <a:p>
              <a:pPr algn="just">
                <a:lnSpc>
                  <a:spcPct val="120000"/>
                </a:lnSpc>
              </a:pPr>
              <a:r>
                <a:rPr lang="zh-CN" altLang="en-US" sz="1400" dirty="0">
                  <a:solidFill>
                    <a:schemeClr val="bg1">
                      <a:lumMod val="85000"/>
                    </a:schemeClr>
                  </a:solidFill>
                  <a:latin typeface="+mn-ea"/>
                  <a:sym typeface="+mn-ea"/>
                </a:rPr>
                <a:t>       </a:t>
              </a:r>
              <a:r>
                <a:rPr lang="zh-CN" altLang="en-US" sz="1400" dirty="0">
                  <a:solidFill>
                    <a:schemeClr val="bg1">
                      <a:lumMod val="85000"/>
                    </a:schemeClr>
                  </a:solidFill>
                  <a:latin typeface="+mn-ea"/>
                </a:rPr>
                <a:t>系统中通过因特网访问的数据应该进行一定程度的加密处理（如交易数据、客户的个人信息、账号密码等关键数据），系统远程访问的密码不能采用明文传输。系统中的业务数据要脱离系统，和外界进行交换时也应当有保密措施，防止业务数据泄露。</a:t>
              </a:r>
              <a:endParaRPr lang="zh-CN" altLang="en-US" sz="1400" dirty="0">
                <a:solidFill>
                  <a:schemeClr val="bg1">
                    <a:lumMod val="85000"/>
                  </a:schemeClr>
                </a:solidFill>
                <a:latin typeface="+mn-ea"/>
              </a:endParaRPr>
            </a:p>
          </p:txBody>
        </p:sp>
        <p:sp>
          <p:nvSpPr>
            <p:cNvPr id="31" name="矩形 30"/>
            <p:cNvSpPr/>
            <p:nvPr/>
          </p:nvSpPr>
          <p:spPr>
            <a:xfrm>
              <a:off x="6685960" y="2819082"/>
              <a:ext cx="2757170" cy="460375"/>
            </a:xfrm>
            <a:prstGeom prst="rect">
              <a:avLst/>
            </a:prstGeom>
          </p:spPr>
          <p:txBody>
            <a:bodyPr wrap="square">
              <a:spAutoFit/>
              <a:scene3d>
                <a:camera prst="orthographicFront"/>
                <a:lightRig rig="threePt" dir="t"/>
              </a:scene3d>
              <a:sp3d contourW="12700"/>
            </a:bodyPr>
            <a:p>
              <a:pPr algn="just">
                <a:lnSpc>
                  <a:spcPct val="120000"/>
                </a:lnSpc>
              </a:pPr>
              <a:r>
                <a:rPr lang="en-US" altLang="zh-CN" sz="2000" b="1" dirty="0">
                  <a:solidFill>
                    <a:schemeClr val="accent1">
                      <a:lumMod val="20000"/>
                      <a:lumOff val="80000"/>
                    </a:schemeClr>
                  </a:solidFill>
                  <a:latin typeface="+mn-ea"/>
                </a:rPr>
                <a:t>3.</a:t>
              </a:r>
              <a:r>
                <a:rPr lang="zh-CN" altLang="en-US" sz="2000" b="1" dirty="0">
                  <a:solidFill>
                    <a:schemeClr val="accent1">
                      <a:lumMod val="20000"/>
                      <a:lumOff val="80000"/>
                    </a:schemeClr>
                  </a:solidFill>
                  <a:latin typeface="+mn-ea"/>
                </a:rPr>
                <a:t>部分数据加密处理</a:t>
              </a:r>
              <a:endParaRPr lang="zh-CN" altLang="en-US" sz="2000" b="1" dirty="0">
                <a:solidFill>
                  <a:schemeClr val="accent1">
                    <a:lumMod val="20000"/>
                    <a:lumOff val="80000"/>
                  </a:schemeClr>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p:tgtEl>
                                          <p:spTgt spid="21"/>
                                        </p:tgtEl>
                                        <p:attrNameLst>
                                          <p:attrName>ppt_x</p:attrName>
                                        </p:attrNameLst>
                                      </p:cBhvr>
                                      <p:tavLst>
                                        <p:tav tm="0">
                                          <p:val>
                                            <p:strVal val="#ppt_x-#ppt_w*1.125000"/>
                                          </p:val>
                                        </p:tav>
                                        <p:tav tm="100000">
                                          <p:val>
                                            <p:strVal val="#ppt_x"/>
                                          </p:val>
                                        </p:tav>
                                      </p:tavLst>
                                    </p:anim>
                                    <p:animEffect transition="in" filter="wipe(right)">
                                      <p:cBhvr>
                                        <p:cTn id="13" dur="500"/>
                                        <p:tgtEl>
                                          <p:spTgt spid="21"/>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ppt_x</p:attrName>
                                        </p:attrNameLst>
                                      </p:cBhvr>
                                      <p:tavLst>
                                        <p:tav tm="0">
                                          <p:val>
                                            <p:strVal val="#ppt_x-#ppt_w*1.125000"/>
                                          </p:val>
                                        </p:tav>
                                        <p:tav tm="100000">
                                          <p:val>
                                            <p:strVal val="#ppt_x"/>
                                          </p:val>
                                        </p:tav>
                                      </p:tavLst>
                                    </p:anim>
                                    <p:animEffect transition="in" filter="wipe(right)">
                                      <p:cBhvr>
                                        <p:cTn id="23" dur="500"/>
                                        <p:tgtEl>
                                          <p:spTgt spid="12"/>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ppt_x</p:attrName>
                                        </p:attrNameLst>
                                      </p:cBhvr>
                                      <p:tavLst>
                                        <p:tav tm="0">
                                          <p:val>
                                            <p:strVal val="#ppt_x-#ppt_w*1.125000"/>
                                          </p:val>
                                        </p:tav>
                                        <p:tav tm="100000">
                                          <p:val>
                                            <p:strVal val="#ppt_x"/>
                                          </p:val>
                                        </p:tav>
                                      </p:tavLst>
                                    </p:anim>
                                    <p:animEffect transition="in" filter="wipe(right)">
                                      <p:cBhvr>
                                        <p:cTn id="28" dur="500"/>
                                        <p:tgtEl>
                                          <p:spTgt spid="15"/>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ppt_x</p:attrName>
                                        </p:attrNameLst>
                                      </p:cBhvr>
                                      <p:tavLst>
                                        <p:tav tm="0">
                                          <p:val>
                                            <p:strVal val="#ppt_x-#ppt_w*1.125000"/>
                                          </p:val>
                                        </p:tav>
                                        <p:tav tm="100000">
                                          <p:val>
                                            <p:strVal val="#ppt_x"/>
                                          </p:val>
                                        </p:tav>
                                      </p:tavLst>
                                    </p:anim>
                                    <p:animEffect transition="in" filter="wipe(right)">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0" y="1680281"/>
            <a:ext cx="7162800" cy="92333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solidFill>
                  <a:srgbClr val="F3A720"/>
                </a:solidFill>
                <a:latin typeface="微软雅黑" panose="020B0503020204020204" pitchFamily="34" charset="-122"/>
                <a:ea typeface="微软雅黑" panose="020B0503020204020204" pitchFamily="34" charset="-122"/>
              </a:rPr>
              <a:t>感谢您的观看指导</a:t>
            </a:r>
            <a:endParaRPr kumimoji="0" lang="zh-CN" altLang="en-US" sz="5400" b="1" i="0" u="none" strike="noStrike" kern="1200" cap="none" spc="0" normalizeH="0" baseline="0" noProof="0" dirty="0">
              <a:ln>
                <a:noFill/>
              </a:ln>
              <a:solidFill>
                <a:srgbClr val="F3A720"/>
              </a:solidFill>
              <a:effectLst/>
              <a:uLnTx/>
              <a:uFillTx/>
              <a:latin typeface="微软雅黑" panose="020B0503020204020204" pitchFamily="34" charset="-122"/>
              <a:ea typeface="微软雅黑" panose="020B0503020204020204" pitchFamily="34" charset="-122"/>
              <a:cs typeface="+mn-cs"/>
            </a:endParaRPr>
          </a:p>
        </p:txBody>
      </p:sp>
      <p:sp>
        <p:nvSpPr>
          <p:cNvPr id="11" name="等腰三角形 10"/>
          <p:cNvSpPr/>
          <p:nvPr/>
        </p:nvSpPr>
        <p:spPr>
          <a:xfrm flipV="1">
            <a:off x="5883165" y="3563607"/>
            <a:ext cx="425670" cy="273269"/>
          </a:xfrm>
          <a:prstGeom prst="triangle">
            <a:avLst/>
          </a:prstGeom>
          <a:solidFill>
            <a:srgbClr val="FD9A17"/>
          </a:solidFill>
          <a:ln>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00000">
            <a:off x="4952581" y="4710689"/>
            <a:ext cx="2269625" cy="2269625"/>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2700000">
            <a:off x="5585328" y="5375468"/>
            <a:ext cx="1004130" cy="1004130"/>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700000">
            <a:off x="4952580" y="5767648"/>
            <a:ext cx="2269625" cy="2269625"/>
          </a:xfrm>
          <a:prstGeom prst="rect">
            <a:avLst/>
          </a:prstGeom>
          <a:noFill/>
          <a:ln w="1905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7585" y="2700799"/>
            <a:ext cx="4756831" cy="312420"/>
          </a:xfrm>
          <a:prstGeom prst="rect">
            <a:avLst/>
          </a:prstGeom>
          <a:noFill/>
        </p:spPr>
        <p:txBody>
          <a:bodyPr wrap="square" rtlCol="0">
            <a:spAutoFit/>
            <a:scene3d>
              <a:camera prst="orthographicFront"/>
              <a:lightRig rig="threePt" dir="t"/>
            </a:scene3d>
            <a:sp3d contourW="12700"/>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组名：烤盐屋            汇报人：陈朝帏</a:t>
            </a:r>
            <a:endParaRPr kumimoji="0" lang="zh-CN" altLang="en-US"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0-#ppt_h/2"/>
                                          </p:val>
                                        </p:tav>
                                        <p:tav tm="100000">
                                          <p:val>
                                            <p:strVal val="#ppt_y"/>
                                          </p:val>
                                        </p:tav>
                                      </p:tavLst>
                                    </p:anim>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animBg="1"/>
      <p:bldP spid="14"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86698" y="2377802"/>
            <a:ext cx="1218603" cy="1446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rPr>
              <a:t>01</a:t>
            </a:r>
            <a:endParaRPr kumimoji="0" lang="zh-CN" altLang="en-US"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endParaRPr>
          </a:p>
        </p:txBody>
      </p:sp>
      <p:sp>
        <p:nvSpPr>
          <p:cNvPr id="4" name="文本框 3"/>
          <p:cNvSpPr txBox="1"/>
          <p:nvPr/>
        </p:nvSpPr>
        <p:spPr>
          <a:xfrm>
            <a:off x="2552701" y="4119872"/>
            <a:ext cx="7086598" cy="76835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引言</a:t>
            </a:r>
            <a:endPar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3016251" y="4898415"/>
            <a:ext cx="6159498" cy="6136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rot="2700000">
            <a:off x="4952582" y="-1272243"/>
            <a:ext cx="2269625" cy="2269625"/>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5585329" y="-607464"/>
            <a:ext cx="1004130" cy="1004130"/>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5466246" y="496332"/>
            <a:ext cx="1242297" cy="1242297"/>
          </a:xfrm>
          <a:prstGeom prst="rect">
            <a:avLst/>
          </a:prstGeom>
          <a:noFill/>
          <a:ln w="1905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000"/>
                            </p:stCondLst>
                            <p:childTnLst>
                              <p:par>
                                <p:cTn id="24" presetID="12" presetClass="entr" presetSubtype="2"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75030" y="1955165"/>
            <a:ext cx="7712710" cy="3784600"/>
          </a:xfrm>
          <a:prstGeom prst="rect">
            <a:avLst/>
          </a:prstGeom>
        </p:spPr>
        <p:txBody>
          <a:bodyPr wrap="square">
            <a:spAutoFit/>
            <a:scene3d>
              <a:camera prst="orthographicFront"/>
              <a:lightRig rig="threePt" dir="t"/>
            </a:scene3d>
            <a:sp3d contourW="12700"/>
          </a:bodyPr>
          <a:lstStyle/>
          <a:p>
            <a:pPr algn="just">
              <a:lnSpc>
                <a:spcPct val="150000"/>
              </a:lnSpc>
            </a:pPr>
            <a:r>
              <a:rPr lang="zh-CN" altLang="en-US" sz="2000" dirty="0">
                <a:solidFill>
                  <a:schemeClr val="bg1">
                    <a:lumMod val="85000"/>
                  </a:schemeClr>
                </a:solidFill>
                <a:latin typeface="+mn-ea"/>
              </a:rPr>
              <a:t>近年来，随着考研人数的大幅上升，以及手机在人们生活中所带来的便捷性的不断提高，越来越多的企业开始重视相应app的开发，各种单词记忆软件、练题软件、论坛等应运而生。本作品设计并开发了基于Android的考研软件，将各地高校的资讯存放在服务器中，在手机终端和web端显示进行在线浏览，论坛讨论，课程选择等，提供多种考研学习方式，并能进行计划制定、查看考研倒计时等。本文首先对系统设计进行了介绍，包括体系结构设计和各功能模块设计，类图，接口设计，安全性考虑和权限考虑等。</a:t>
            </a:r>
            <a:endParaRPr lang="zh-CN" altLang="en-US" sz="2000" dirty="0">
              <a:solidFill>
                <a:schemeClr val="bg1">
                  <a:lumMod val="85000"/>
                </a:schemeClr>
              </a:solidFill>
              <a:latin typeface="+mn-ea"/>
            </a:endParaRPr>
          </a:p>
        </p:txBody>
      </p:sp>
      <p:pic>
        <p:nvPicPr>
          <p:cNvPr id="23" name="图片占位符 22"/>
          <p:cNvPicPr>
            <a:picLocks noGrp="1" noChangeAspect="1"/>
          </p:cNvPicPr>
          <p:nvPr>
            <p:ph type="pic" sz="quarter" idx="10"/>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rcRect l="14333" r="14333"/>
          <a:stretch>
            <a:fillRect/>
          </a:stretch>
        </p:blipFill>
        <p:spPr/>
      </p:pic>
      <p:pic>
        <p:nvPicPr>
          <p:cNvPr id="24" name="图片占位符 23"/>
          <p:cNvPicPr>
            <a:picLocks noGrp="1" noChangeAspect="1"/>
          </p:cNvPicPr>
          <p:nvPr>
            <p:ph type="pic" sz="quarter" idx="11"/>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l="16667" r="16667"/>
          <a:stretch>
            <a:fillRect/>
          </a:stretch>
        </p:blipFill>
        <p:spPr/>
      </p:pic>
      <p:grpSp>
        <p:nvGrpSpPr>
          <p:cNvPr id="8" name="组合 7"/>
          <p:cNvGrpSpPr/>
          <p:nvPr/>
        </p:nvGrpSpPr>
        <p:grpSpPr>
          <a:xfrm>
            <a:off x="3565071" y="450599"/>
            <a:ext cx="5061857" cy="698750"/>
            <a:chOff x="6096000" y="2061026"/>
            <a:chExt cx="5061857" cy="698750"/>
          </a:xfrm>
        </p:grpSpPr>
        <p:sp>
          <p:nvSpPr>
            <p:cNvPr id="9" name="文本框 8"/>
            <p:cNvSpPr txBox="1"/>
            <p:nvPr/>
          </p:nvSpPr>
          <p:spPr>
            <a:xfrm>
              <a:off x="7824289" y="2061026"/>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编写目的</a:t>
              </a:r>
              <a:endParaRPr lang="zh-CN" altLang="en-US" sz="2800" b="1" dirty="0">
                <a:solidFill>
                  <a:schemeClr val="accent2"/>
                </a:solidFill>
              </a:endParaRPr>
            </a:p>
          </p:txBody>
        </p:sp>
        <p:sp>
          <p:nvSpPr>
            <p:cNvPr id="10" name="文本框 9"/>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11" name="直接连接符 10"/>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18570" y="2377802"/>
            <a:ext cx="1354858" cy="1446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rPr>
              <a:t>02</a:t>
            </a:r>
            <a:endParaRPr kumimoji="0" lang="zh-CN" altLang="en-US" sz="88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endParaRPr>
          </a:p>
        </p:txBody>
      </p:sp>
      <p:sp>
        <p:nvSpPr>
          <p:cNvPr id="4" name="文本框 3"/>
          <p:cNvSpPr txBox="1"/>
          <p:nvPr/>
        </p:nvSpPr>
        <p:spPr>
          <a:xfrm>
            <a:off x="2552701" y="4119872"/>
            <a:ext cx="7086598" cy="76835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功能模块层次设计</a:t>
            </a:r>
            <a:endParaRPr kumimoji="0" lang="zh-CN" altLang="en-US" sz="4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3016251" y="4898415"/>
            <a:ext cx="6159498" cy="6136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rPr>
              <a:t>The user can demonstrate on a projector or computer, or print the presentation and make it into a film to be used in a wider field</a:t>
            </a:r>
            <a:endParaRPr kumimoji="0" lang="en-US" altLang="zh-CN" sz="1200" b="0" i="0" u="none" strike="noStrike" kern="1200" cap="none" spc="0" normalizeH="0" baseline="0" noProof="0" dirty="0">
              <a:ln>
                <a:noFill/>
              </a:ln>
              <a:solidFill>
                <a:schemeClr val="bg1">
                  <a:lumMod val="85000"/>
                </a:schemeClr>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rot="2700000">
            <a:off x="4952582" y="-1272243"/>
            <a:ext cx="2269625" cy="2269625"/>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5585329" y="-607464"/>
            <a:ext cx="1004130" cy="1004130"/>
          </a:xfrm>
          <a:prstGeom prst="rect">
            <a:avLst/>
          </a:prstGeom>
          <a:noFill/>
          <a:ln w="7620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5466246" y="496332"/>
            <a:ext cx="1242297" cy="1242297"/>
          </a:xfrm>
          <a:prstGeom prst="rect">
            <a:avLst/>
          </a:prstGeom>
          <a:noFill/>
          <a:ln w="19050">
            <a:solidFill>
              <a:srgbClr val="F3A7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000"/>
                            </p:stCondLst>
                            <p:childTnLst>
                              <p:par>
                                <p:cTn id="24" presetID="12" presetClass="entr" presetSubtype="2"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565071" y="450599"/>
            <a:ext cx="5061857" cy="698750"/>
            <a:chOff x="6096000" y="2061026"/>
            <a:chExt cx="5061857" cy="698750"/>
          </a:xfrm>
        </p:grpSpPr>
        <p:sp>
          <p:nvSpPr>
            <p:cNvPr id="31" name="文本框 30"/>
            <p:cNvSpPr txBox="1"/>
            <p:nvPr/>
          </p:nvSpPr>
          <p:spPr>
            <a:xfrm>
              <a:off x="7646492" y="2061026"/>
              <a:ext cx="19608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模块汇总表</a:t>
              </a:r>
              <a:endParaRPr lang="zh-CN" altLang="en-US" sz="2800" b="1" dirty="0">
                <a:solidFill>
                  <a:schemeClr val="accent2"/>
                </a:solidFill>
              </a:endParaRPr>
            </a:p>
          </p:txBody>
        </p:sp>
        <p:sp>
          <p:nvSpPr>
            <p:cNvPr id="32" name="文本框 31"/>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33" name="直接连接符 32"/>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p:nvPr>
            <p:custDataLst>
              <p:tags r:id="rId1"/>
            </p:custDataLst>
          </p:nvPr>
        </p:nvGraphicFramePr>
        <p:xfrm>
          <a:off x="342265" y="1548765"/>
          <a:ext cx="11231245" cy="4784725"/>
        </p:xfrm>
        <a:graphic>
          <a:graphicData uri="http://schemas.openxmlformats.org/drawingml/2006/table">
            <a:tbl>
              <a:tblPr firstRow="1" bandRow="1">
                <a:tableStyleId>{5940675A-B579-460E-94D1-54222C63F5DA}</a:tableStyleId>
              </a:tblPr>
              <a:tblGrid>
                <a:gridCol w="2735580"/>
                <a:gridCol w="8495665"/>
              </a:tblGrid>
              <a:tr h="534670">
                <a:tc gridSpan="2">
                  <a:txBody>
                    <a:bodyPr/>
                    <a:p>
                      <a:pPr indent="0" algn="ctr">
                        <a:buNone/>
                      </a:pPr>
                      <a:r>
                        <a:rPr lang="en-US" sz="2400" b="1">
                          <a:solidFill>
                            <a:srgbClr val="404040"/>
                          </a:solidFill>
                          <a:latin typeface="等线" panose="02010600030101010101" charset="-122"/>
                          <a:ea typeface="等线" panose="02010600030101010101" charset="-122"/>
                          <a:cs typeface="等线" panose="02010600030101010101" charset="-122"/>
                        </a:rPr>
                        <a:t>Web端子系统</a:t>
                      </a:r>
                      <a:endParaRPr lang="en-US" altLang="en-US" sz="2400" b="1">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w="19050">
                      <a:solidFill>
                        <a:srgbClr val="595959"/>
                      </a:solidFill>
                      <a:prstDash val="solid"/>
                    </a:lnT>
                    <a:lnB>
                      <a:noFill/>
                    </a:lnB>
                    <a:lnTlToBr>
                      <a:noFill/>
                    </a:lnTlToBr>
                    <a:lnBlToTr>
                      <a:noFill/>
                    </a:lnBlToTr>
                    <a:solidFill>
                      <a:srgbClr val="FFFFFF"/>
                    </a:solidFill>
                  </a:tcPr>
                </a:tc>
                <a:tc hMerge="1">
                  <a:tcPr>
                    <a:lnR>
                      <a:noFill/>
                    </a:lnR>
                    <a:lnT w="19050">
                      <a:solidFill>
                        <a:srgbClr val="595959"/>
                      </a:solidFill>
                      <a:prstDash val="solid"/>
                    </a:lnT>
                    <a:lnB>
                      <a:noFill/>
                    </a:lnB>
                  </a:tcPr>
                </a:tc>
              </a:tr>
              <a:tr h="512445">
                <a:tc>
                  <a:txBody>
                    <a:bodyPr/>
                    <a:p>
                      <a:pPr indent="0" algn="ctr">
                        <a:buNone/>
                      </a:pPr>
                      <a:r>
                        <a:rPr lang="en-US" sz="2000" b="0">
                          <a:solidFill>
                            <a:srgbClr val="FFFFFF"/>
                          </a:solidFill>
                          <a:latin typeface="等线" panose="02010600030101010101" charset="-122"/>
                          <a:ea typeface="等线" panose="02010600030101010101" charset="-122"/>
                          <a:cs typeface="等线" panose="02010600030101010101" charset="-122"/>
                        </a:rPr>
                        <a:t>模块名称</a:t>
                      </a:r>
                      <a:endParaRPr lang="en-US" altLang="en-US" sz="20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a:noFill/>
                    </a:lnT>
                    <a:lnB>
                      <a:noFill/>
                    </a:lnB>
                    <a:lnTlToBr>
                      <a:noFill/>
                    </a:lnTlToBr>
                    <a:lnBlToTr>
                      <a:noFill/>
                    </a:lnBlToTr>
                    <a:solidFill>
                      <a:srgbClr val="E29A9A"/>
                    </a:solidFill>
                  </a:tcPr>
                </a:tc>
                <a:tc>
                  <a:txBody>
                    <a:bodyPr/>
                    <a:p>
                      <a:pPr indent="0" algn="ctr">
                        <a:buNone/>
                      </a:pPr>
                      <a:r>
                        <a:rPr lang="en-US" sz="2000" b="0">
                          <a:solidFill>
                            <a:srgbClr val="FFFFFF"/>
                          </a:solidFill>
                          <a:latin typeface="等线" panose="02010600030101010101" charset="-122"/>
                          <a:ea typeface="等线" panose="02010600030101010101" charset="-122"/>
                          <a:cs typeface="等线" panose="02010600030101010101" charset="-122"/>
                        </a:rPr>
                        <a:t>功能简述</a:t>
                      </a:r>
                      <a:endParaRPr lang="en-US" altLang="en-US" sz="20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a:noFill/>
                    </a:lnT>
                    <a:lnB>
                      <a:noFill/>
                    </a:lnB>
                    <a:lnTlToBr>
                      <a:noFill/>
                    </a:lnTlToBr>
                    <a:lnBlToTr>
                      <a:noFill/>
                    </a:lnBlToTr>
                    <a:solidFill>
                      <a:srgbClr val="DFBBB3"/>
                    </a:solidFill>
                  </a:tcPr>
                </a:tc>
              </a:tr>
              <a:tr h="1024255">
                <a:tc>
                  <a:txBody>
                    <a:bodyPr/>
                    <a:p>
                      <a:pPr indent="0" algn="ctr">
                        <a:buNone/>
                      </a:pPr>
                      <a:r>
                        <a:rPr lang="en-US" sz="2000" b="0">
                          <a:solidFill>
                            <a:srgbClr val="404040"/>
                          </a:solidFill>
                          <a:latin typeface="等线" panose="02010600030101010101" charset="-122"/>
                          <a:ea typeface="等线" panose="02010600030101010101" charset="-122"/>
                          <a:cs typeface="等线" panose="02010600030101010101" charset="-122"/>
                        </a:rPr>
                        <a:t>资讯模块</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buNone/>
                      </a:pPr>
                      <a:r>
                        <a:rPr lang="en-US" sz="2000" b="0">
                          <a:solidFill>
                            <a:srgbClr val="404040"/>
                          </a:solidFill>
                          <a:latin typeface="等线" panose="02010600030101010101" charset="-122"/>
                          <a:ea typeface="等线" panose="02010600030101010101" charset="-122"/>
                          <a:cs typeface="等线" panose="02010600030101010101" charset="-122"/>
                        </a:rPr>
                        <a:t>显示所有热门资讯列表显示考研报名流程热门文章用轮播图播放按类型对研究生招生进行解读</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FFFFF"/>
                    </a:solidFill>
                  </a:tcPr>
                </a:tc>
              </a:tr>
              <a:tr h="512445">
                <a:tc>
                  <a:txBody>
                    <a:bodyPr/>
                    <a:p>
                      <a:pPr indent="0" algn="ctr">
                        <a:buNone/>
                      </a:pPr>
                      <a:r>
                        <a:rPr lang="en-US" sz="2000" b="0">
                          <a:solidFill>
                            <a:srgbClr val="404040"/>
                          </a:solidFill>
                          <a:latin typeface="等线" panose="02010600030101010101" charset="-122"/>
                          <a:ea typeface="等线" panose="02010600030101010101" charset="-122"/>
                          <a:cs typeface="等线" panose="02010600030101010101" charset="-122"/>
                        </a:rPr>
                        <a:t>首页模块</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2F2F2"/>
                    </a:solidFill>
                  </a:tcPr>
                </a:tc>
                <a:tc>
                  <a:txBody>
                    <a:bodyPr/>
                    <a:p>
                      <a:pPr indent="0">
                        <a:buNone/>
                      </a:pPr>
                      <a:r>
                        <a:rPr lang="en-US" sz="2000" b="0">
                          <a:solidFill>
                            <a:srgbClr val="404040"/>
                          </a:solidFill>
                          <a:latin typeface="等线" panose="02010600030101010101" charset="-122"/>
                          <a:ea typeface="等线" panose="02010600030101010101" charset="-122"/>
                          <a:cs typeface="等线" panose="02010600030101010101" charset="-122"/>
                        </a:rPr>
                        <a:t>考研倒计时、励志格言、考研时间安排。</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2F2F2"/>
                    </a:solidFill>
                  </a:tcPr>
                </a:tc>
              </a:tr>
              <a:tr h="565785">
                <a:tc>
                  <a:txBody>
                    <a:bodyPr/>
                    <a:p>
                      <a:pPr indent="0" algn="ctr">
                        <a:buNone/>
                      </a:pPr>
                      <a:r>
                        <a:rPr lang="en-US" sz="2000" b="0">
                          <a:solidFill>
                            <a:srgbClr val="404040"/>
                          </a:solidFill>
                          <a:latin typeface="等线" panose="02010600030101010101" charset="-122"/>
                          <a:ea typeface="等线" panose="02010600030101010101" charset="-122"/>
                          <a:cs typeface="等线" panose="02010600030101010101" charset="-122"/>
                        </a:rPr>
                        <a:t>院校模块</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buNone/>
                      </a:pPr>
                      <a:r>
                        <a:rPr lang="en-US" sz="2000" b="0">
                          <a:solidFill>
                            <a:srgbClr val="404040"/>
                          </a:solidFill>
                          <a:latin typeface="等线" panose="02010600030101010101" charset="-122"/>
                          <a:ea typeface="等线" panose="02010600030101010101" charset="-122"/>
                          <a:cs typeface="等线" panose="02010600030101010101" charset="-122"/>
                        </a:rPr>
                        <a:t>显示部分院校招生简章显示部分院校专业目录显示学校专业分数线</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FFFFF"/>
                    </a:solidFill>
                  </a:tcPr>
                </a:tc>
              </a:tr>
              <a:tr h="566420">
                <a:tc>
                  <a:txBody>
                    <a:bodyPr/>
                    <a:p>
                      <a:pPr indent="0" algn="ctr">
                        <a:buNone/>
                      </a:pPr>
                      <a:r>
                        <a:rPr lang="en-US" sz="2000" b="0">
                          <a:solidFill>
                            <a:srgbClr val="404040"/>
                          </a:solidFill>
                          <a:latin typeface="等线" panose="02010600030101010101" charset="-122"/>
                          <a:ea typeface="等线" panose="02010600030101010101" charset="-122"/>
                          <a:cs typeface="等线" panose="02010600030101010101" charset="-122"/>
                        </a:rPr>
                        <a:t>社区模块</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2F2F2"/>
                    </a:solidFill>
                  </a:tcPr>
                </a:tc>
                <a:tc>
                  <a:txBody>
                    <a:bodyPr/>
                    <a:p>
                      <a:pPr indent="0">
                        <a:buNone/>
                      </a:pPr>
                      <a:r>
                        <a:rPr lang="en-US" sz="2000" b="0">
                          <a:solidFill>
                            <a:srgbClr val="404040"/>
                          </a:solidFill>
                          <a:latin typeface="等线" panose="02010600030101010101" charset="-122"/>
                          <a:ea typeface="等线" panose="02010600030101010101" charset="-122"/>
                          <a:cs typeface="等线" panose="02010600030101010101" charset="-122"/>
                        </a:rPr>
                        <a:t>按类型对帖子进行分类按帖子名字进行查找按模块进行查找有发帖评论等功能</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2F2F2"/>
                    </a:solidFill>
                  </a:tcPr>
                </a:tc>
              </a:tr>
              <a:tr h="512445">
                <a:tc>
                  <a:txBody>
                    <a:bodyPr/>
                    <a:p>
                      <a:pPr indent="0" algn="ctr">
                        <a:buNone/>
                      </a:pPr>
                      <a:r>
                        <a:rPr lang="en-US" sz="2000" b="0">
                          <a:solidFill>
                            <a:srgbClr val="404040"/>
                          </a:solidFill>
                          <a:latin typeface="等线" panose="02010600030101010101" charset="-122"/>
                          <a:ea typeface="等线" panose="02010600030101010101" charset="-122"/>
                          <a:cs typeface="等线" panose="02010600030101010101" charset="-122"/>
                        </a:rPr>
                        <a:t>个人模块</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buNone/>
                      </a:pPr>
                      <a:r>
                        <a:rPr lang="en-US" sz="2000" b="0">
                          <a:solidFill>
                            <a:srgbClr val="404040"/>
                          </a:solidFill>
                          <a:latin typeface="等线" panose="02010600030101010101" charset="-122"/>
                          <a:ea typeface="等线" panose="02010600030101010101" charset="-122"/>
                          <a:cs typeface="等线" panose="02010600030101010101" charset="-122"/>
                        </a:rPr>
                        <a:t>显示个人信息显示参与课程，发帖记录，评论回复等更改头像</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FFFFF"/>
                    </a:solidFill>
                  </a:tcPr>
                </a:tc>
              </a:tr>
              <a:tr h="513080">
                <a:tc>
                  <a:txBody>
                    <a:bodyPr/>
                    <a:p>
                      <a:pPr indent="0" algn="ctr">
                        <a:buNone/>
                      </a:pPr>
                      <a:r>
                        <a:rPr lang="en-US" sz="2000" b="0">
                          <a:solidFill>
                            <a:srgbClr val="404040"/>
                          </a:solidFill>
                          <a:latin typeface="等线" panose="02010600030101010101" charset="-122"/>
                          <a:ea typeface="等线" panose="02010600030101010101" charset="-122"/>
                          <a:cs typeface="等线" panose="02010600030101010101" charset="-122"/>
                        </a:rPr>
                        <a:t>课程模块</a:t>
                      </a:r>
                      <a:endParaRPr lang="en-US"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indent="0">
                        <a:buNone/>
                      </a:pPr>
                      <a:r>
                        <a:rPr lang="en-US" sz="2000" b="0">
                          <a:solidFill>
                            <a:srgbClr val="404040"/>
                          </a:solidFill>
                          <a:latin typeface="等线" panose="02010600030101010101" charset="-122"/>
                          <a:ea typeface="等线" panose="02010600030101010101" charset="-122"/>
                          <a:cs typeface="等线" panose="02010600030101010101" charset="-122"/>
                        </a:rPr>
                        <a:t>按公共课，专业课，其他进行分类</a:t>
                      </a:r>
                      <a:r>
                        <a:rPr lang="zh-CN" altLang="en-US" sz="2000" b="0">
                          <a:solidFill>
                            <a:srgbClr val="404040"/>
                          </a:solidFill>
                          <a:latin typeface="等线" panose="02010600030101010101" charset="-122"/>
                          <a:ea typeface="等线" panose="02010600030101010101" charset="-122"/>
                          <a:cs typeface="等线" panose="02010600030101010101" charset="-122"/>
                        </a:rPr>
                        <a:t>查看课程资源</a:t>
                      </a:r>
                      <a:endParaRPr lang="zh-CN" altLang="en-US" sz="20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565071" y="450599"/>
            <a:ext cx="5061857" cy="698750"/>
            <a:chOff x="6096000" y="2061026"/>
            <a:chExt cx="5061857" cy="698750"/>
          </a:xfrm>
        </p:grpSpPr>
        <p:sp>
          <p:nvSpPr>
            <p:cNvPr id="31" name="文本框 30"/>
            <p:cNvSpPr txBox="1"/>
            <p:nvPr/>
          </p:nvSpPr>
          <p:spPr>
            <a:xfrm>
              <a:off x="7646492" y="2061026"/>
              <a:ext cx="19608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模块汇总表</a:t>
              </a:r>
              <a:endParaRPr lang="zh-CN" altLang="en-US" sz="2800" b="1" dirty="0">
                <a:solidFill>
                  <a:schemeClr val="accent2"/>
                </a:solidFill>
              </a:endParaRPr>
            </a:p>
          </p:txBody>
        </p:sp>
        <p:sp>
          <p:nvSpPr>
            <p:cNvPr id="32" name="文本框 31"/>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33" name="直接连接符 32"/>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custDataLst>
              <p:tags r:id="rId1"/>
            </p:custDataLst>
          </p:nvPr>
        </p:nvGraphicFramePr>
        <p:xfrm>
          <a:off x="1188085" y="1452245"/>
          <a:ext cx="9527540" cy="1653540"/>
        </p:xfrm>
        <a:graphic>
          <a:graphicData uri="http://schemas.openxmlformats.org/drawingml/2006/table">
            <a:tbl>
              <a:tblPr firstRow="1" bandRow="1">
                <a:tableStyleId>{5940675A-B579-460E-94D1-54222C63F5DA}</a:tableStyleId>
              </a:tblPr>
              <a:tblGrid>
                <a:gridCol w="2320290"/>
                <a:gridCol w="7207250"/>
              </a:tblGrid>
              <a:tr h="413385">
                <a:tc gridSpan="2">
                  <a:txBody>
                    <a:bodyPr/>
                    <a:p>
                      <a:pPr indent="0" algn="ctr">
                        <a:buNone/>
                      </a:pPr>
                      <a:r>
                        <a:rPr lang="en-US" sz="1600" b="1">
                          <a:solidFill>
                            <a:srgbClr val="404040"/>
                          </a:solidFill>
                          <a:latin typeface="等线" panose="02010600030101010101" charset="-122"/>
                          <a:ea typeface="等线" panose="02010600030101010101" charset="-122"/>
                          <a:cs typeface="等线" panose="02010600030101010101" charset="-122"/>
                        </a:rPr>
                        <a:t>登录子系统</a:t>
                      </a:r>
                      <a:endParaRPr lang="en-US" altLang="en-US" sz="1600" b="1">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w="19050">
                      <a:solidFill>
                        <a:srgbClr val="595959"/>
                      </a:solidFill>
                      <a:prstDash val="solid"/>
                    </a:lnT>
                    <a:lnB>
                      <a:noFill/>
                    </a:lnB>
                    <a:lnTlToBr>
                      <a:noFill/>
                    </a:lnTlToBr>
                    <a:lnBlToTr>
                      <a:noFill/>
                    </a:lnBlToTr>
                    <a:solidFill>
                      <a:srgbClr val="FFFFFF"/>
                    </a:solidFill>
                  </a:tcPr>
                </a:tc>
                <a:tc hMerge="1">
                  <a:tcPr>
                    <a:lnR>
                      <a:noFill/>
                    </a:lnR>
                    <a:lnT w="19050">
                      <a:solidFill>
                        <a:srgbClr val="595959"/>
                      </a:solidFill>
                      <a:prstDash val="solid"/>
                    </a:lnT>
                    <a:lnB>
                      <a:noFill/>
                    </a:lnB>
                  </a:tcPr>
                </a:tc>
              </a:tr>
              <a:tr h="413385">
                <a:tc>
                  <a:txBody>
                    <a:bodyPr/>
                    <a:p>
                      <a:pPr indent="0" algn="ctr">
                        <a:buNone/>
                      </a:pPr>
                      <a:r>
                        <a:rPr lang="en-US" sz="1400" b="0">
                          <a:solidFill>
                            <a:srgbClr val="FFFFFF"/>
                          </a:solidFill>
                          <a:latin typeface="等线" panose="02010600030101010101" charset="-122"/>
                          <a:ea typeface="等线" panose="02010600030101010101" charset="-122"/>
                          <a:cs typeface="等线" panose="02010600030101010101" charset="-122"/>
                        </a:rPr>
                        <a:t>模块名称</a:t>
                      </a:r>
                      <a:endParaRPr lang="en-US" altLang="en-US" sz="14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a:noFill/>
                    </a:lnT>
                    <a:lnB>
                      <a:noFill/>
                    </a:lnB>
                    <a:lnTlToBr>
                      <a:noFill/>
                    </a:lnTlToBr>
                    <a:lnBlToTr>
                      <a:noFill/>
                    </a:lnBlToTr>
                    <a:solidFill>
                      <a:srgbClr val="E29A9A"/>
                    </a:solidFill>
                  </a:tcPr>
                </a:tc>
                <a:tc>
                  <a:txBody>
                    <a:bodyPr/>
                    <a:p>
                      <a:pPr indent="0" algn="ctr">
                        <a:buNone/>
                      </a:pPr>
                      <a:r>
                        <a:rPr lang="en-US" sz="1400" b="0">
                          <a:solidFill>
                            <a:srgbClr val="FFFFFF"/>
                          </a:solidFill>
                          <a:latin typeface="等线" panose="02010600030101010101" charset="-122"/>
                          <a:ea typeface="等线" panose="02010600030101010101" charset="-122"/>
                          <a:cs typeface="等线" panose="02010600030101010101" charset="-122"/>
                        </a:rPr>
                        <a:t>功能简述</a:t>
                      </a:r>
                      <a:endParaRPr lang="en-US" altLang="en-US" sz="14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a:noFill/>
                    </a:lnT>
                    <a:lnB>
                      <a:noFill/>
                    </a:lnB>
                    <a:lnTlToBr>
                      <a:noFill/>
                    </a:lnTlToBr>
                    <a:lnBlToTr>
                      <a:noFill/>
                    </a:lnBlToTr>
                    <a:solidFill>
                      <a:srgbClr val="DFBBB3"/>
                    </a:solidFill>
                  </a:tcPr>
                </a:tc>
              </a:tr>
              <a:tr h="413385">
                <a:tc>
                  <a:txBody>
                    <a:bodyPr/>
                    <a:p>
                      <a:pPr indent="0" algn="ctr">
                        <a:buNone/>
                      </a:pPr>
                      <a:r>
                        <a:rPr lang="en-US" sz="1400" b="0">
                          <a:solidFill>
                            <a:srgbClr val="404040"/>
                          </a:solidFill>
                          <a:latin typeface="等线" panose="02010600030101010101" charset="-122"/>
                          <a:ea typeface="等线" panose="02010600030101010101" charset="-122"/>
                          <a:cs typeface="等线" panose="02010600030101010101" charset="-122"/>
                        </a:rPr>
                        <a:t>登录模块</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buNone/>
                      </a:pPr>
                      <a:r>
                        <a:rPr lang="en-US" sz="1400" b="0">
                          <a:solidFill>
                            <a:srgbClr val="404040"/>
                          </a:solidFill>
                          <a:latin typeface="等线" panose="02010600030101010101" charset="-122"/>
                          <a:ea typeface="等线" panose="02010600030101010101" charset="-122"/>
                          <a:cs typeface="等线" panose="02010600030101010101" charset="-122"/>
                        </a:rPr>
                        <a:t>登陆个人账号</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FFFFF"/>
                    </a:solidFill>
                  </a:tcPr>
                </a:tc>
              </a:tr>
              <a:tr h="413385">
                <a:tc>
                  <a:txBody>
                    <a:bodyPr/>
                    <a:p>
                      <a:pPr indent="0" algn="ctr">
                        <a:buNone/>
                      </a:pPr>
                      <a:r>
                        <a:rPr lang="en-US" sz="1400" b="0">
                          <a:solidFill>
                            <a:srgbClr val="404040"/>
                          </a:solidFill>
                          <a:latin typeface="等线" panose="02010600030101010101" charset="-122"/>
                          <a:ea typeface="等线" panose="02010600030101010101" charset="-122"/>
                          <a:cs typeface="等线" panose="02010600030101010101" charset="-122"/>
                        </a:rPr>
                        <a:t>注册模块</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indent="0">
                        <a:buNone/>
                      </a:pPr>
                      <a:r>
                        <a:rPr lang="en-US" sz="1400" b="0">
                          <a:solidFill>
                            <a:srgbClr val="404040"/>
                          </a:solidFill>
                          <a:latin typeface="等线" panose="02010600030101010101" charset="-122"/>
                          <a:ea typeface="等线" panose="02010600030101010101" charset="-122"/>
                          <a:cs typeface="等线" panose="02010600030101010101" charset="-122"/>
                        </a:rPr>
                        <a:t>通过手机号注册账户</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tr>
            </a:tbl>
          </a:graphicData>
        </a:graphic>
      </p:graphicFrame>
      <p:graphicFrame>
        <p:nvGraphicFramePr>
          <p:cNvPr id="4" name="表格 3"/>
          <p:cNvGraphicFramePr/>
          <p:nvPr>
            <p:custDataLst>
              <p:tags r:id="rId2"/>
            </p:custDataLst>
          </p:nvPr>
        </p:nvGraphicFramePr>
        <p:xfrm>
          <a:off x="1188085" y="3289300"/>
          <a:ext cx="9554210" cy="3330575"/>
        </p:xfrm>
        <a:graphic>
          <a:graphicData uri="http://schemas.openxmlformats.org/drawingml/2006/table">
            <a:tbl>
              <a:tblPr firstRow="1" bandRow="1">
                <a:tableStyleId>{5940675A-B579-460E-94D1-54222C63F5DA}</a:tableStyleId>
              </a:tblPr>
              <a:tblGrid>
                <a:gridCol w="2327275"/>
                <a:gridCol w="7226935"/>
              </a:tblGrid>
              <a:tr h="333375">
                <a:tc gridSpan="2">
                  <a:txBody>
                    <a:bodyPr/>
                    <a:p>
                      <a:pPr indent="0" algn="ctr">
                        <a:buNone/>
                      </a:pPr>
                      <a:r>
                        <a:rPr lang="en-US" sz="1600" b="1">
                          <a:solidFill>
                            <a:srgbClr val="404040"/>
                          </a:solidFill>
                          <a:latin typeface="等线" panose="02010600030101010101" charset="-122"/>
                          <a:ea typeface="等线" panose="02010600030101010101" charset="-122"/>
                          <a:cs typeface="等线" panose="02010600030101010101" charset="-122"/>
                        </a:rPr>
                        <a:t>后台子系统</a:t>
                      </a:r>
                      <a:endParaRPr lang="en-US" altLang="en-US" sz="1600" b="1">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w="19050">
                      <a:solidFill>
                        <a:srgbClr val="595959"/>
                      </a:solidFill>
                      <a:prstDash val="solid"/>
                    </a:lnT>
                    <a:lnB>
                      <a:noFill/>
                    </a:lnB>
                    <a:lnTlToBr>
                      <a:noFill/>
                    </a:lnTlToBr>
                    <a:lnBlToTr>
                      <a:noFill/>
                    </a:lnBlToTr>
                    <a:solidFill>
                      <a:srgbClr val="FFFFFF"/>
                    </a:solidFill>
                  </a:tcPr>
                </a:tc>
                <a:tc hMerge="1">
                  <a:tcPr>
                    <a:lnR>
                      <a:noFill/>
                    </a:lnR>
                    <a:lnT w="19050">
                      <a:solidFill>
                        <a:srgbClr val="595959"/>
                      </a:solidFill>
                      <a:prstDash val="solid"/>
                    </a:lnT>
                    <a:lnB>
                      <a:noFill/>
                    </a:lnB>
                  </a:tcPr>
                </a:tc>
              </a:tr>
              <a:tr h="332740">
                <a:tc>
                  <a:txBody>
                    <a:bodyPr/>
                    <a:p>
                      <a:pPr indent="0" algn="ctr">
                        <a:buNone/>
                      </a:pPr>
                      <a:r>
                        <a:rPr lang="en-US" sz="1400" b="0">
                          <a:solidFill>
                            <a:srgbClr val="FFFFFF"/>
                          </a:solidFill>
                          <a:latin typeface="等线" panose="02010600030101010101" charset="-122"/>
                          <a:ea typeface="等线" panose="02010600030101010101" charset="-122"/>
                          <a:cs typeface="等线" panose="02010600030101010101" charset="-122"/>
                        </a:rPr>
                        <a:t>模块名称</a:t>
                      </a:r>
                      <a:endParaRPr lang="en-US" altLang="en-US" sz="14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a:noFill/>
                    </a:lnT>
                    <a:lnB>
                      <a:noFill/>
                    </a:lnB>
                    <a:lnTlToBr>
                      <a:noFill/>
                    </a:lnTlToBr>
                    <a:lnBlToTr>
                      <a:noFill/>
                    </a:lnBlToTr>
                    <a:solidFill>
                      <a:srgbClr val="E29A9A"/>
                    </a:solidFill>
                  </a:tcPr>
                </a:tc>
                <a:tc>
                  <a:txBody>
                    <a:bodyPr/>
                    <a:p>
                      <a:pPr indent="0" algn="ctr">
                        <a:buNone/>
                      </a:pPr>
                      <a:r>
                        <a:rPr lang="en-US" sz="1400" b="0">
                          <a:solidFill>
                            <a:srgbClr val="FFFFFF"/>
                          </a:solidFill>
                          <a:latin typeface="等线" panose="02010600030101010101" charset="-122"/>
                          <a:ea typeface="等线" panose="02010600030101010101" charset="-122"/>
                          <a:cs typeface="等线" panose="02010600030101010101" charset="-122"/>
                        </a:rPr>
                        <a:t>功能简述</a:t>
                      </a:r>
                      <a:endParaRPr lang="en-US" altLang="en-US" sz="14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a:noFill/>
                    </a:lnT>
                    <a:lnB>
                      <a:noFill/>
                    </a:lnB>
                    <a:lnTlToBr>
                      <a:noFill/>
                    </a:lnTlToBr>
                    <a:lnBlToTr>
                      <a:noFill/>
                    </a:lnBlToTr>
                    <a:solidFill>
                      <a:srgbClr val="DFBBB3"/>
                    </a:solidFill>
                  </a:tcPr>
                </a:tc>
              </a:tr>
              <a:tr h="333375">
                <a:tc>
                  <a:txBody>
                    <a:bodyPr/>
                    <a:p>
                      <a:pPr indent="0" algn="ctr">
                        <a:buNone/>
                      </a:pPr>
                      <a:r>
                        <a:rPr lang="en-US" sz="1400" b="0">
                          <a:solidFill>
                            <a:srgbClr val="404040"/>
                          </a:solidFill>
                          <a:latin typeface="等线" panose="02010600030101010101" charset="-122"/>
                          <a:ea typeface="等线" panose="02010600030101010101" charset="-122"/>
                          <a:cs typeface="等线" panose="02010600030101010101" charset="-122"/>
                        </a:rPr>
                        <a:t>首页管理</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buNone/>
                      </a:pPr>
                      <a:r>
                        <a:rPr lang="en-US" sz="1400" b="0">
                          <a:solidFill>
                            <a:srgbClr val="404040"/>
                          </a:solidFill>
                          <a:latin typeface="等线" panose="02010600030101010101" charset="-122"/>
                          <a:ea typeface="等线" panose="02010600030101010101" charset="-122"/>
                          <a:cs typeface="等线" panose="02010600030101010101" charset="-122"/>
                        </a:rPr>
                        <a:t>管理首页的信息</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FFFFF"/>
                    </a:solidFill>
                  </a:tcPr>
                </a:tc>
              </a:tr>
              <a:tr h="332740">
                <a:tc>
                  <a:txBody>
                    <a:bodyPr/>
                    <a:p>
                      <a:pPr indent="0" algn="ctr">
                        <a:buNone/>
                      </a:pPr>
                      <a:r>
                        <a:rPr lang="en-US" sz="1400" b="0">
                          <a:solidFill>
                            <a:srgbClr val="404040"/>
                          </a:solidFill>
                          <a:latin typeface="等线" panose="02010600030101010101" charset="-122"/>
                          <a:ea typeface="等线" panose="02010600030101010101" charset="-122"/>
                          <a:cs typeface="等线" panose="02010600030101010101" charset="-122"/>
                        </a:rPr>
                        <a:t>课程管理</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2F2F2"/>
                    </a:solidFill>
                  </a:tcPr>
                </a:tc>
                <a:tc>
                  <a:txBody>
                    <a:bodyPr/>
                    <a:p>
                      <a:pPr indent="0">
                        <a:buNone/>
                      </a:pPr>
                      <a:r>
                        <a:rPr lang="en-US" sz="1400" b="0">
                          <a:solidFill>
                            <a:srgbClr val="404040"/>
                          </a:solidFill>
                          <a:latin typeface="等线" panose="02010600030101010101" charset="-122"/>
                          <a:ea typeface="等线" panose="02010600030101010101" charset="-122"/>
                          <a:cs typeface="等线" panose="02010600030101010101" charset="-122"/>
                        </a:rPr>
                        <a:t>显示所有课程列表筛选课程</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2F2F2"/>
                    </a:solidFill>
                  </a:tcPr>
                </a:tc>
              </a:tr>
              <a:tr h="666115">
                <a:tc>
                  <a:txBody>
                    <a:bodyPr/>
                    <a:p>
                      <a:pPr indent="0" algn="ctr">
                        <a:buNone/>
                      </a:pPr>
                      <a:r>
                        <a:rPr lang="en-US" sz="1400" b="0">
                          <a:solidFill>
                            <a:srgbClr val="404040"/>
                          </a:solidFill>
                          <a:latin typeface="等线" panose="02010600030101010101" charset="-122"/>
                          <a:ea typeface="等线" panose="02010600030101010101" charset="-122"/>
                          <a:cs typeface="等线" panose="02010600030101010101" charset="-122"/>
                        </a:rPr>
                        <a:t>资讯管理</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buNone/>
                      </a:pPr>
                      <a:r>
                        <a:rPr lang="en-US" sz="1400" b="0">
                          <a:solidFill>
                            <a:srgbClr val="404040"/>
                          </a:solidFill>
                          <a:latin typeface="等线" panose="02010600030101010101" charset="-122"/>
                          <a:ea typeface="等线" panose="02010600030101010101" charset="-122"/>
                          <a:cs typeface="等线" panose="02010600030101010101" charset="-122"/>
                        </a:rPr>
                        <a:t>按类型对资讯进行删除，编辑或显示/隐藏操作按院校对资讯进行删除，编辑或显示/隐藏操作</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FFFFF"/>
                    </a:solidFill>
                  </a:tcPr>
                </a:tc>
              </a:tr>
              <a:tr h="332740">
                <a:tc>
                  <a:txBody>
                    <a:bodyPr/>
                    <a:p>
                      <a:pPr indent="0" algn="ctr">
                        <a:buNone/>
                      </a:pPr>
                      <a:r>
                        <a:rPr lang="en-US" sz="1400" b="0">
                          <a:solidFill>
                            <a:srgbClr val="404040"/>
                          </a:solidFill>
                          <a:latin typeface="等线" panose="02010600030101010101" charset="-122"/>
                          <a:ea typeface="等线" panose="02010600030101010101" charset="-122"/>
                          <a:cs typeface="等线" panose="02010600030101010101" charset="-122"/>
                        </a:rPr>
                        <a:t>轮播图管理</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2F2F2"/>
                    </a:solidFill>
                  </a:tcPr>
                </a:tc>
                <a:tc>
                  <a:txBody>
                    <a:bodyPr/>
                    <a:p>
                      <a:pPr indent="0">
                        <a:buNone/>
                      </a:pPr>
                      <a:r>
                        <a:rPr lang="en-US" sz="1400" b="0">
                          <a:solidFill>
                            <a:srgbClr val="404040"/>
                          </a:solidFill>
                          <a:latin typeface="等线" panose="02010600030101010101" charset="-122"/>
                          <a:ea typeface="等线" panose="02010600030101010101" charset="-122"/>
                          <a:cs typeface="等线" panose="02010600030101010101" charset="-122"/>
                        </a:rPr>
                        <a:t>显示所有轮播图对轮播图进行轮播或删除操作上传轮播图</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2F2F2"/>
                    </a:solidFill>
                  </a:tcPr>
                </a:tc>
              </a:tr>
              <a:tr h="333375">
                <a:tc>
                  <a:txBody>
                    <a:bodyPr/>
                    <a:p>
                      <a:pPr indent="0" algn="ctr">
                        <a:buNone/>
                      </a:pPr>
                      <a:r>
                        <a:rPr lang="en-US" sz="1400" b="0">
                          <a:solidFill>
                            <a:srgbClr val="404040"/>
                          </a:solidFill>
                          <a:latin typeface="等线" panose="02010600030101010101" charset="-122"/>
                          <a:ea typeface="等线" panose="02010600030101010101" charset="-122"/>
                          <a:cs typeface="等线" panose="02010600030101010101" charset="-122"/>
                        </a:rPr>
                        <a:t>用户管理</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buNone/>
                      </a:pPr>
                      <a:r>
                        <a:rPr lang="en-US" sz="1400" b="0">
                          <a:solidFill>
                            <a:srgbClr val="404040"/>
                          </a:solidFill>
                          <a:latin typeface="等线" panose="02010600030101010101" charset="-122"/>
                          <a:ea typeface="等线" panose="02010600030101010101" charset="-122"/>
                          <a:cs typeface="等线" panose="02010600030101010101" charset="-122"/>
                        </a:rPr>
                        <a:t>显示所有教师信息对用户进行禁用账号，编辑或删除功能</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FFFFF"/>
                    </a:solidFill>
                  </a:tcPr>
                </a:tc>
              </a:tr>
              <a:tr h="332740">
                <a:tc>
                  <a:txBody>
                    <a:bodyPr/>
                    <a:p>
                      <a:pPr indent="0" algn="ctr">
                        <a:buNone/>
                      </a:pPr>
                      <a:r>
                        <a:rPr lang="en-US" sz="1400" b="0">
                          <a:solidFill>
                            <a:srgbClr val="404040"/>
                          </a:solidFill>
                          <a:latin typeface="等线" panose="02010600030101010101" charset="-122"/>
                          <a:ea typeface="等线" panose="02010600030101010101" charset="-122"/>
                          <a:cs typeface="等线" panose="02010600030101010101" charset="-122"/>
                        </a:rPr>
                        <a:t>设置管理员</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2F2F2"/>
                    </a:solidFill>
                  </a:tcPr>
                </a:tc>
                <a:tc>
                  <a:txBody>
                    <a:bodyPr/>
                    <a:p>
                      <a:pPr indent="0">
                        <a:buNone/>
                      </a:pPr>
                      <a:r>
                        <a:rPr lang="en-US" sz="1400" b="0">
                          <a:solidFill>
                            <a:srgbClr val="404040"/>
                          </a:solidFill>
                          <a:latin typeface="等线" panose="02010600030101010101" charset="-122"/>
                          <a:ea typeface="等线" panose="02010600030101010101" charset="-122"/>
                          <a:cs typeface="等线" panose="02010600030101010101" charset="-122"/>
                        </a:rPr>
                        <a:t>显示所有管理员信息新增，修改或删除管理员</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2F2F2"/>
                    </a:solidFill>
                  </a:tcPr>
                </a:tc>
              </a:tr>
              <a:tr h="333375">
                <a:tc>
                  <a:txBody>
                    <a:bodyPr/>
                    <a:p>
                      <a:pPr indent="0" algn="ctr">
                        <a:buNone/>
                      </a:pPr>
                      <a:r>
                        <a:rPr lang="en-US" sz="1400" b="0">
                          <a:solidFill>
                            <a:srgbClr val="404040"/>
                          </a:solidFill>
                          <a:latin typeface="等线" panose="02010600030101010101" charset="-122"/>
                          <a:ea typeface="等线" panose="02010600030101010101" charset="-122"/>
                          <a:cs typeface="等线" panose="02010600030101010101" charset="-122"/>
                        </a:rPr>
                        <a:t>社区管理</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p>
                      <a:pPr indent="0">
                        <a:buNone/>
                      </a:pPr>
                      <a:r>
                        <a:rPr lang="en-US" sz="1400" b="0">
                          <a:solidFill>
                            <a:srgbClr val="404040"/>
                          </a:solidFill>
                          <a:latin typeface="等线" panose="02010600030101010101" charset="-122"/>
                          <a:ea typeface="等线" panose="02010600030101010101" charset="-122"/>
                          <a:cs typeface="等线" panose="02010600030101010101" charset="-122"/>
                        </a:rPr>
                        <a:t>帖子筛选编辑或删除精华帖，热门贴编辑或删除社区板块编辑或删除帖子详情页</a:t>
                      </a:r>
                      <a:endParaRPr lang="en-US" altLang="en-US" sz="14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w="19050">
                      <a:solidFill>
                        <a:srgbClr val="595959"/>
                      </a:solidFill>
                      <a:prstDash val="solid"/>
                    </a:lnB>
                    <a:lnTlToBr>
                      <a:noFill/>
                    </a:lnTlToBr>
                    <a:lnBlToTr>
                      <a:noFill/>
                    </a:lnBlToTr>
                    <a:solidFill>
                      <a:srgbClr val="FFFFFF"/>
                    </a:solid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565071" y="450599"/>
            <a:ext cx="5061857" cy="698750"/>
            <a:chOff x="6096000" y="2061026"/>
            <a:chExt cx="5061857" cy="698750"/>
          </a:xfrm>
        </p:grpSpPr>
        <p:sp>
          <p:nvSpPr>
            <p:cNvPr id="31" name="文本框 30"/>
            <p:cNvSpPr txBox="1"/>
            <p:nvPr/>
          </p:nvSpPr>
          <p:spPr>
            <a:xfrm>
              <a:off x="7646492" y="2061026"/>
              <a:ext cx="19608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模块汇总表</a:t>
              </a:r>
              <a:endParaRPr lang="zh-CN" altLang="en-US" sz="2800" b="1" dirty="0">
                <a:solidFill>
                  <a:schemeClr val="accent2"/>
                </a:solidFill>
              </a:endParaRPr>
            </a:p>
          </p:txBody>
        </p:sp>
        <p:sp>
          <p:nvSpPr>
            <p:cNvPr id="32" name="文本框 31"/>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33" name="直接连接符 32"/>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1"/>
            </p:custDataLst>
          </p:nvPr>
        </p:nvGraphicFramePr>
        <p:xfrm>
          <a:off x="875030" y="1388110"/>
          <a:ext cx="10375900" cy="4918710"/>
        </p:xfrm>
        <a:graphic>
          <a:graphicData uri="http://schemas.openxmlformats.org/drawingml/2006/table">
            <a:tbl>
              <a:tblPr firstRow="1" bandRow="1">
                <a:tableStyleId>{5940675A-B579-460E-94D1-54222C63F5DA}</a:tableStyleId>
              </a:tblPr>
              <a:tblGrid>
                <a:gridCol w="2526665"/>
                <a:gridCol w="7849235"/>
              </a:tblGrid>
              <a:tr h="819785">
                <a:tc gridSpan="2">
                  <a:txBody>
                    <a:bodyPr/>
                    <a:p>
                      <a:pPr indent="0" algn="ctr">
                        <a:buNone/>
                      </a:pPr>
                      <a:r>
                        <a:rPr lang="en-US" sz="3600" b="1">
                          <a:solidFill>
                            <a:srgbClr val="404040"/>
                          </a:solidFill>
                          <a:latin typeface="等线" panose="02010600030101010101" charset="-122"/>
                          <a:ea typeface="等线" panose="02010600030101010101" charset="-122"/>
                          <a:cs typeface="等线" panose="02010600030101010101" charset="-122"/>
                        </a:rPr>
                        <a:t>安卓子系统</a:t>
                      </a:r>
                      <a:endParaRPr lang="en-US" altLang="en-US" sz="3600" b="1">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w="19050">
                      <a:solidFill>
                        <a:srgbClr val="595959"/>
                      </a:solidFill>
                      <a:prstDash val="solid"/>
                    </a:lnT>
                    <a:lnB>
                      <a:noFill/>
                    </a:lnB>
                    <a:lnTlToBr>
                      <a:noFill/>
                    </a:lnTlToBr>
                    <a:lnBlToTr>
                      <a:noFill/>
                    </a:lnBlToTr>
                    <a:solidFill>
                      <a:srgbClr val="FFFFFF"/>
                    </a:solidFill>
                  </a:tcPr>
                </a:tc>
                <a:tc hMerge="1">
                  <a:tcPr>
                    <a:lnR>
                      <a:noFill/>
                    </a:lnR>
                    <a:lnT w="19050">
                      <a:solidFill>
                        <a:srgbClr val="595959"/>
                      </a:solidFill>
                      <a:prstDash val="solid"/>
                    </a:lnT>
                    <a:lnB>
                      <a:noFill/>
                    </a:lnB>
                  </a:tcPr>
                </a:tc>
              </a:tr>
              <a:tr h="819785">
                <a:tc>
                  <a:txBody>
                    <a:bodyPr/>
                    <a:p>
                      <a:pPr indent="0" algn="ctr">
                        <a:buNone/>
                      </a:pPr>
                      <a:r>
                        <a:rPr lang="en-US" sz="2800" b="0">
                          <a:solidFill>
                            <a:srgbClr val="FFFFFF"/>
                          </a:solidFill>
                          <a:latin typeface="等线" panose="02010600030101010101" charset="-122"/>
                          <a:ea typeface="等线" panose="02010600030101010101" charset="-122"/>
                          <a:cs typeface="等线" panose="02010600030101010101" charset="-122"/>
                        </a:rPr>
                        <a:t>模块名称</a:t>
                      </a:r>
                      <a:endParaRPr lang="en-US" altLang="en-US" sz="28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a:noFill/>
                    </a:lnT>
                    <a:lnB>
                      <a:noFill/>
                    </a:lnB>
                    <a:lnTlToBr>
                      <a:noFill/>
                    </a:lnTlToBr>
                    <a:lnBlToTr>
                      <a:noFill/>
                    </a:lnBlToTr>
                    <a:solidFill>
                      <a:srgbClr val="E29A9A"/>
                    </a:solidFill>
                  </a:tcPr>
                </a:tc>
                <a:tc>
                  <a:txBody>
                    <a:bodyPr/>
                    <a:p>
                      <a:pPr indent="0" algn="ctr">
                        <a:buNone/>
                      </a:pPr>
                      <a:r>
                        <a:rPr lang="en-US" sz="2800" b="0">
                          <a:solidFill>
                            <a:srgbClr val="FFFFFF"/>
                          </a:solidFill>
                          <a:latin typeface="等线" panose="02010600030101010101" charset="-122"/>
                          <a:ea typeface="等线" panose="02010600030101010101" charset="-122"/>
                          <a:cs typeface="等线" panose="02010600030101010101" charset="-122"/>
                        </a:rPr>
                        <a:t>功能简述</a:t>
                      </a:r>
                      <a:endParaRPr lang="en-US" altLang="en-US" sz="2800" b="0">
                        <a:solidFill>
                          <a:srgbClr val="FFFFFF"/>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a:noFill/>
                    </a:lnR>
                    <a:lnT>
                      <a:noFill/>
                    </a:lnT>
                    <a:lnB>
                      <a:noFill/>
                    </a:lnB>
                    <a:lnTlToBr>
                      <a:noFill/>
                    </a:lnTlToBr>
                    <a:lnBlToTr>
                      <a:noFill/>
                    </a:lnBlToTr>
                    <a:solidFill>
                      <a:srgbClr val="DFBBB3"/>
                    </a:solidFill>
                  </a:tcPr>
                </a:tc>
              </a:tr>
              <a:tr h="819785">
                <a:tc>
                  <a:txBody>
                    <a:bodyPr/>
                    <a:p>
                      <a:pPr indent="0" algn="ctr">
                        <a:buNone/>
                      </a:pPr>
                      <a:r>
                        <a:rPr lang="en-US" sz="2800" b="0">
                          <a:solidFill>
                            <a:srgbClr val="404040"/>
                          </a:solidFill>
                          <a:latin typeface="等线" panose="02010600030101010101" charset="-122"/>
                          <a:ea typeface="等线" panose="02010600030101010101" charset="-122"/>
                          <a:cs typeface="等线" panose="02010600030101010101" charset="-122"/>
                        </a:rPr>
                        <a:t>资讯模块</a:t>
                      </a:r>
                      <a:endParaRPr lang="en-US" altLang="en-US" sz="28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等线" panose="02010600030101010101" charset="-122"/>
                          <a:ea typeface="等线" panose="02010600030101010101" charset="-122"/>
                          <a:cs typeface="等线" panose="02010600030101010101" charset="-122"/>
                        </a:rPr>
                        <a:t>显示最新热门资讯</a:t>
                      </a:r>
                      <a:endParaRPr lang="en-US" altLang="en-US" sz="28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FFFFF"/>
                    </a:solidFill>
                  </a:tcPr>
                </a:tc>
              </a:tr>
              <a:tr h="819785">
                <a:tc>
                  <a:txBody>
                    <a:bodyPr/>
                    <a:p>
                      <a:pPr indent="0" algn="ctr">
                        <a:buNone/>
                      </a:pPr>
                      <a:r>
                        <a:rPr lang="en-US" sz="2800" b="0">
                          <a:solidFill>
                            <a:srgbClr val="404040"/>
                          </a:solidFill>
                          <a:latin typeface="等线" panose="02010600030101010101" charset="-122"/>
                          <a:ea typeface="等线" panose="02010600030101010101" charset="-122"/>
                          <a:cs typeface="等线" panose="02010600030101010101" charset="-122"/>
                        </a:rPr>
                        <a:t>社区模块</a:t>
                      </a:r>
                      <a:endParaRPr lang="en-US" altLang="en-US" sz="28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等线" panose="02010600030101010101" charset="-122"/>
                          <a:ea typeface="等线" panose="02010600030101010101" charset="-122"/>
                          <a:cs typeface="等线" panose="02010600030101010101" charset="-122"/>
                        </a:rPr>
                        <a:t>按类型显示不同贴可以按板块进行发帖</a:t>
                      </a:r>
                      <a:endParaRPr lang="en-US" altLang="en-US" sz="28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2F2F2"/>
                    </a:solidFill>
                  </a:tcPr>
                </a:tc>
              </a:tr>
              <a:tr h="819785">
                <a:tc>
                  <a:txBody>
                    <a:bodyPr/>
                    <a:p>
                      <a:pPr indent="0" algn="ctr">
                        <a:buNone/>
                      </a:pPr>
                      <a:r>
                        <a:rPr lang="en-US" sz="2800" b="0">
                          <a:solidFill>
                            <a:srgbClr val="404040"/>
                          </a:solidFill>
                          <a:latin typeface="等线" panose="02010600030101010101" charset="-122"/>
                          <a:ea typeface="等线" panose="02010600030101010101" charset="-122"/>
                          <a:cs typeface="等线" panose="02010600030101010101" charset="-122"/>
                        </a:rPr>
                        <a:t>个人模块</a:t>
                      </a:r>
                      <a:endParaRPr lang="en-US" altLang="en-US" sz="28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等线" panose="02010600030101010101" charset="-122"/>
                          <a:ea typeface="等线" panose="02010600030101010101" charset="-122"/>
                          <a:cs typeface="等线" panose="02010600030101010101" charset="-122"/>
                        </a:rPr>
                        <a:t>查看，编辑个人信息查看发帖数，评论数</a:t>
                      </a:r>
                      <a:endParaRPr lang="en-US" altLang="en-US" sz="28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a:noFill/>
                    </a:lnB>
                    <a:lnTlToBr>
                      <a:noFill/>
                    </a:lnTlToBr>
                    <a:lnBlToTr>
                      <a:noFill/>
                    </a:lnBlToTr>
                    <a:solidFill>
                      <a:srgbClr val="FFFFFF"/>
                    </a:solidFill>
                  </a:tcPr>
                </a:tc>
              </a:tr>
              <a:tr h="819785">
                <a:tc>
                  <a:txBody>
                    <a:bodyPr/>
                    <a:p>
                      <a:pPr indent="0" algn="ctr">
                        <a:buNone/>
                      </a:pPr>
                      <a:r>
                        <a:rPr lang="en-US" sz="2800" b="0">
                          <a:solidFill>
                            <a:srgbClr val="404040"/>
                          </a:solidFill>
                          <a:latin typeface="等线" panose="02010600030101010101" charset="-122"/>
                          <a:ea typeface="等线" panose="02010600030101010101" charset="-122"/>
                          <a:cs typeface="等线" panose="02010600030101010101" charset="-122"/>
                        </a:rPr>
                        <a:t>专注模块</a:t>
                      </a:r>
                      <a:endParaRPr lang="en-US" altLang="en-US" sz="28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indent="0">
                        <a:buNone/>
                      </a:pPr>
                      <a:r>
                        <a:rPr lang="en-US" sz="2800" b="0">
                          <a:solidFill>
                            <a:srgbClr val="404040"/>
                          </a:solidFill>
                          <a:latin typeface="等线" panose="02010600030101010101" charset="-122"/>
                          <a:ea typeface="等线" panose="02010600030101010101" charset="-122"/>
                          <a:cs typeface="等线" panose="02010600030101010101" charset="-122"/>
                        </a:rPr>
                        <a:t>制定、查看每日的计划</a:t>
                      </a:r>
                      <a:r>
                        <a:rPr lang="zh-CN" altLang="en-US" sz="2800" b="0">
                          <a:solidFill>
                            <a:srgbClr val="404040"/>
                          </a:solidFill>
                          <a:latin typeface="等线" panose="02010600030101010101" charset="-122"/>
                          <a:ea typeface="等线" panose="02010600030101010101" charset="-122"/>
                          <a:cs typeface="等线" panose="02010600030101010101" charset="-122"/>
                        </a:rPr>
                        <a:t>，</a:t>
                      </a:r>
                      <a:r>
                        <a:rPr lang="en-US" sz="2800" b="0">
                          <a:solidFill>
                            <a:srgbClr val="404040"/>
                          </a:solidFill>
                          <a:latin typeface="等线" panose="02010600030101010101" charset="-122"/>
                          <a:ea typeface="等线" panose="02010600030101010101" charset="-122"/>
                          <a:cs typeface="等线" panose="02010600030101010101" charset="-122"/>
                        </a:rPr>
                        <a:t>使用番茄钟</a:t>
                      </a:r>
                      <a:r>
                        <a:rPr lang="zh-CN" altLang="en-US" sz="2800" b="0">
                          <a:solidFill>
                            <a:srgbClr val="404040"/>
                          </a:solidFill>
                          <a:latin typeface="等线" panose="02010600030101010101" charset="-122"/>
                          <a:ea typeface="等线" panose="02010600030101010101" charset="-122"/>
                          <a:cs typeface="等线" panose="02010600030101010101" charset="-122"/>
                        </a:rPr>
                        <a:t>，</a:t>
                      </a:r>
                      <a:r>
                        <a:rPr lang="en-US" sz="2800" b="0">
                          <a:solidFill>
                            <a:srgbClr val="404040"/>
                          </a:solidFill>
                          <a:latin typeface="等线" panose="02010600030101010101" charset="-122"/>
                          <a:ea typeface="等线" panose="02010600030101010101" charset="-122"/>
                          <a:cs typeface="等线" panose="02010600030101010101" charset="-122"/>
                        </a:rPr>
                        <a:t>查看每个月的总结报。</a:t>
                      </a:r>
                      <a:endParaRPr lang="en-US" altLang="en-US" sz="2800" b="0">
                        <a:solidFill>
                          <a:srgbClr val="404040"/>
                        </a:solidFill>
                        <a:latin typeface="等线" panose="02010600030101010101" charset="-122"/>
                        <a:ea typeface="等线" panose="02010600030101010101" charset="-122"/>
                        <a:cs typeface="等线" panose="02010600030101010101" charset="-122"/>
                      </a:endParaRPr>
                    </a:p>
                  </a:txBody>
                  <a:tcPr marL="68580" marR="68580" marT="0" marB="0" vert="horz" anchor="t">
                    <a:lnL w="1270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565071" y="450599"/>
            <a:ext cx="5061857" cy="698750"/>
            <a:chOff x="6096000" y="2061026"/>
            <a:chExt cx="5061857" cy="698750"/>
          </a:xfrm>
        </p:grpSpPr>
        <p:sp>
          <p:nvSpPr>
            <p:cNvPr id="27" name="文本框 26"/>
            <p:cNvSpPr txBox="1"/>
            <p:nvPr/>
          </p:nvSpPr>
          <p:spPr>
            <a:xfrm>
              <a:off x="7646491" y="2061026"/>
              <a:ext cx="19608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accent2"/>
                  </a:solidFill>
                </a:rPr>
                <a:t>模块关系图</a:t>
              </a:r>
              <a:endParaRPr lang="zh-CN" altLang="en-US" sz="2800" b="1" dirty="0">
                <a:solidFill>
                  <a:schemeClr val="accent2"/>
                </a:solidFill>
              </a:endParaRPr>
            </a:p>
          </p:txBody>
        </p:sp>
        <p:sp>
          <p:nvSpPr>
            <p:cNvPr id="28" name="文本框 27"/>
            <p:cNvSpPr txBox="1"/>
            <p:nvPr/>
          </p:nvSpPr>
          <p:spPr>
            <a:xfrm>
              <a:off x="6096000" y="2482777"/>
              <a:ext cx="5061857"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bg1">
                      <a:lumMod val="65000"/>
                    </a:schemeClr>
                  </a:solidFill>
                </a:rPr>
                <a:t>The user can demonstrate on a projector or computer</a:t>
              </a:r>
              <a:endParaRPr lang="en-US" altLang="zh-CN" sz="1200" dirty="0">
                <a:solidFill>
                  <a:schemeClr val="bg1">
                    <a:lumMod val="65000"/>
                  </a:schemeClr>
                </a:solidFill>
              </a:endParaRPr>
            </a:p>
          </p:txBody>
        </p:sp>
      </p:grpSp>
      <p:cxnSp>
        <p:nvCxnSpPr>
          <p:cNvPr id="29" name="直接连接符 28"/>
          <p:cNvCxnSpPr/>
          <p:nvPr/>
        </p:nvCxnSpPr>
        <p:spPr>
          <a:xfrm>
            <a:off x="874713" y="1268413"/>
            <a:ext cx="10442575" cy="0"/>
          </a:xfrm>
          <a:prstGeom prst="line">
            <a:avLst/>
          </a:prstGeom>
          <a:ln>
            <a:gradFill flip="none" rotWithShape="1">
              <a:gsLst>
                <a:gs pos="50000">
                  <a:schemeClr val="accent2"/>
                </a:gs>
                <a:gs pos="0">
                  <a:schemeClr val="tx1">
                    <a:lumMod val="85000"/>
                    <a:lumOff val="15000"/>
                    <a:alpha val="0"/>
                  </a:schemeClr>
                </a:gs>
                <a:gs pos="100000">
                  <a:schemeClr val="tx1">
                    <a:lumMod val="85000"/>
                    <a:lumOff val="1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8" name="图片 68" descr="BW_~04$[]~GGD@P4IYG_UGB"/>
          <p:cNvPicPr>
            <a:picLocks noChangeAspect="1"/>
          </p:cNvPicPr>
          <p:nvPr/>
        </p:nvPicPr>
        <p:blipFill>
          <a:blip r:embed="rId1"/>
          <a:stretch>
            <a:fillRect/>
          </a:stretch>
        </p:blipFill>
        <p:spPr>
          <a:xfrm>
            <a:off x="2907665" y="1359535"/>
            <a:ext cx="6150610" cy="516826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ags/tag1.xml><?xml version="1.0" encoding="utf-8"?>
<p:tagLst xmlns:p="http://schemas.openxmlformats.org/presentationml/2006/main">
  <p:tag name="REFSHAPE" val="1081082284"/>
</p:tagLst>
</file>

<file path=ppt/tags/tag10.xml><?xml version="1.0" encoding="utf-8"?>
<p:tagLst xmlns:p="http://schemas.openxmlformats.org/presentationml/2006/main">
  <p:tag name="REFSHAPE" val="1081079700"/>
</p:tagLst>
</file>

<file path=ppt/tags/tag11.xml><?xml version="1.0" encoding="utf-8"?>
<p:tagLst xmlns:p="http://schemas.openxmlformats.org/presentationml/2006/main">
  <p:tag name="REFSHAPE" val="1081078884"/>
</p:tagLst>
</file>

<file path=ppt/tags/tag12.xml><?xml version="1.0" encoding="utf-8"?>
<p:tagLst xmlns:p="http://schemas.openxmlformats.org/presentationml/2006/main">
  <p:tag name="REFSHAPE" val="1081080108"/>
</p:tagLst>
</file>

<file path=ppt/tags/tag13.xml><?xml version="1.0" encoding="utf-8"?>
<p:tagLst xmlns:p="http://schemas.openxmlformats.org/presentationml/2006/main">
  <p:tag name="REFSHAPE" val="1081079156"/>
</p:tagLst>
</file>

<file path=ppt/tags/tag14.xml><?xml version="1.0" encoding="utf-8"?>
<p:tagLst xmlns:p="http://schemas.openxmlformats.org/presentationml/2006/main">
  <p:tag name="REFSHAPE" val="1081081740"/>
</p:tagLst>
</file>

<file path=ppt/tags/tag15.xml><?xml version="1.0" encoding="utf-8"?>
<p:tagLst xmlns:p="http://schemas.openxmlformats.org/presentationml/2006/main">
  <p:tag name="REFSHAPE" val="1081080516"/>
</p:tagLst>
</file>

<file path=ppt/tags/tag16.xml><?xml version="1.0" encoding="utf-8"?>
<p:tagLst xmlns:p="http://schemas.openxmlformats.org/presentationml/2006/main">
  <p:tag name="REFSHAPE" val="1081079836"/>
</p:tagLst>
</file>

<file path=ppt/tags/tag17.xml><?xml version="1.0" encoding="utf-8"?>
<p:tagLst xmlns:p="http://schemas.openxmlformats.org/presentationml/2006/main">
  <p:tag name="REFSHAPE" val="1081081332"/>
</p:tagLst>
</file>

<file path=ppt/tags/tag18.xml><?xml version="1.0" encoding="utf-8"?>
<p:tagLst xmlns:p="http://schemas.openxmlformats.org/presentationml/2006/main">
  <p:tag name="REFSHAPE" val="1081082828"/>
</p:tagLst>
</file>

<file path=ppt/tags/tag19.xml><?xml version="1.0" encoding="utf-8"?>
<p:tagLst xmlns:p="http://schemas.openxmlformats.org/presentationml/2006/main">
  <p:tag name="KSO_WM_UNIT_TABLE_BEAUTIFY" val="smartTable{191f2588-5f8d-4d8f-ada7-42749509303d}"/>
  <p:tag name="REFSHAPE" val="1035608556"/>
  <p:tag name="TABLE_EMPHASIZE_COLOR" val="14850714"/>
  <p:tag name="TABLE_SKINIDX" val="3"/>
  <p:tag name="TABLE_COLORIDX" val="h"/>
</p:tagLst>
</file>

<file path=ppt/tags/tag2.xml><?xml version="1.0" encoding="utf-8"?>
<p:tagLst xmlns:p="http://schemas.openxmlformats.org/presentationml/2006/main">
  <p:tag name="REFSHAPE" val="1081080244"/>
</p:tagLst>
</file>

<file path=ppt/tags/tag20.xml><?xml version="1.0" encoding="utf-8"?>
<p:tagLst xmlns:p="http://schemas.openxmlformats.org/presentationml/2006/main">
  <p:tag name="ISLIDE.DIAGRAM" val="238536ec-b591-4b7a-a9b0-ff19dc9bbc7d"/>
</p:tagLst>
</file>

<file path=ppt/tags/tag21.xml><?xml version="1.0" encoding="utf-8"?>
<p:tagLst xmlns:p="http://schemas.openxmlformats.org/presentationml/2006/main">
  <p:tag name="KSO_WM_UNIT_TABLE_BEAUTIFY" val="smartTable{c3245ffb-c32b-4efe-b837-20010d5aa9a6}"/>
  <p:tag name="TABLE_EMPHASIZE_COLOR" val="14850714"/>
  <p:tag name="TABLE_SKINIDX" val="3"/>
  <p:tag name="TABLE_COLORIDX" val="h"/>
</p:tagLst>
</file>

<file path=ppt/tags/tag22.xml><?xml version="1.0" encoding="utf-8"?>
<p:tagLst xmlns:p="http://schemas.openxmlformats.org/presentationml/2006/main">
  <p:tag name="KSO_WM_UNIT_TABLE_BEAUTIFY" val="smartTable{ddf7f66c-201c-4224-ae93-53602b8b4f8e}"/>
  <p:tag name="TABLE_EMPHASIZE_COLOR" val="14850714"/>
  <p:tag name="TABLE_SKINIDX" val="3"/>
  <p:tag name="TABLE_COLORIDX" val="h"/>
</p:tagLst>
</file>

<file path=ppt/tags/tag23.xml><?xml version="1.0" encoding="utf-8"?>
<p:tagLst xmlns:p="http://schemas.openxmlformats.org/presentationml/2006/main">
  <p:tag name="ISLIDE.DIAGRAM" val="238536ec-b591-4b7a-a9b0-ff19dc9bbc7d"/>
</p:tagLst>
</file>

<file path=ppt/tags/tag24.xml><?xml version="1.0" encoding="utf-8"?>
<p:tagLst xmlns:p="http://schemas.openxmlformats.org/presentationml/2006/main">
  <p:tag name="KSO_WM_UNIT_TABLE_BEAUTIFY" val="smartTable{98f2ac10-5b51-4e06-9fe0-15e8277492fa}"/>
  <p:tag name="TABLE_EMPHASIZE_COLOR" val="14850714"/>
  <p:tag name="TABLE_SKINIDX" val="3"/>
  <p:tag name="TABLE_COLORIDX" val="h"/>
</p:tagLst>
</file>

<file path=ppt/tags/tag25.xml><?xml version="1.0" encoding="utf-8"?>
<p:tagLst xmlns:p="http://schemas.openxmlformats.org/presentationml/2006/main">
  <p:tag name="ISLIDE.DIAGRAM" val="238536ec-b591-4b7a-a9b0-ff19dc9bbc7d"/>
</p:tagLst>
</file>

<file path=ppt/tags/tag26.xml><?xml version="1.0" encoding="utf-8"?>
<p:tagLst xmlns:p="http://schemas.openxmlformats.org/presentationml/2006/main">
  <p:tag name="MH_TYPE" val="#NeiR#"/>
  <p:tag name="MH_NUMBER" val="4"/>
  <p:tag name="MH_CATEGORY" val="#XunHChF#"/>
  <p:tag name="MH_LAYOUT" val="TitleSubTitle"/>
  <p:tag name="MH" val="20170727154310"/>
  <p:tag name="MH_LIBRARY" val="GRAPHIC"/>
</p:tagLst>
</file>

<file path=ppt/tags/tag27.xml><?xml version="1.0" encoding="utf-8"?>
<p:tagLst xmlns:p="http://schemas.openxmlformats.org/presentationml/2006/main">
  <p:tag name="REFSHAPE" val="1081082012"/>
</p:tagLst>
</file>

<file path=ppt/tags/tag28.xml><?xml version="1.0" encoding="utf-8"?>
<p:tagLst xmlns:p="http://schemas.openxmlformats.org/presentationml/2006/main">
  <p:tag name="REFSHAPE" val="1081082148"/>
</p:tagLst>
</file>

<file path=ppt/tags/tag29.xml><?xml version="1.0" encoding="utf-8"?>
<p:tagLst xmlns:p="http://schemas.openxmlformats.org/presentationml/2006/main">
  <p:tag name="REFSHAPE" val="1081082692"/>
</p:tagLst>
</file>

<file path=ppt/tags/tag3.xml><?xml version="1.0" encoding="utf-8"?>
<p:tagLst xmlns:p="http://schemas.openxmlformats.org/presentationml/2006/main">
  <p:tag name="REFSHAPE" val="1081082420"/>
</p:tagLst>
</file>

<file path=ppt/tags/tag30.xml><?xml version="1.0" encoding="utf-8"?>
<p:tagLst xmlns:p="http://schemas.openxmlformats.org/presentationml/2006/main">
  <p:tag name="KSO_WM_UNIT_TABLE_BEAUTIFY" val="smartTable{a5cec0e2-702d-4071-ab84-8a7dfbfe59d9}"/>
  <p:tag name="TABLE_EMPHASIZE_COLOR" val="14850714"/>
  <p:tag name="TABLE_SKINIDX" val="1"/>
  <p:tag name="TABLE_COLORIDX" val="c"/>
  <p:tag name="REFSHAPE" val="1081082964"/>
</p:tagLst>
</file>

<file path=ppt/tags/tag31.xml><?xml version="1.0" encoding="utf-8"?>
<p:tagLst xmlns:p="http://schemas.openxmlformats.org/presentationml/2006/main">
  <p:tag name="KSO_WM_UNIT_TABLE_BEAUTIFY" val="smartTable{b3fc4b7c-9e5a-4f66-8c2c-f33ae36c4fef}"/>
  <p:tag name="REFSHAPE" val="292295236"/>
  <p:tag name="TABLE_SKINIDX" val="1"/>
  <p:tag name="TABLE_COLORIDX" val="c"/>
</p:tagLst>
</file>

<file path=ppt/tags/tag32.xml><?xml version="1.0" encoding="utf-8"?>
<p:tagLst xmlns:p="http://schemas.openxmlformats.org/presentationml/2006/main">
  <p:tag name="REFSHAPE" val="1081082012"/>
</p:tagLst>
</file>

<file path=ppt/tags/tag33.xml><?xml version="1.0" encoding="utf-8"?>
<p:tagLst xmlns:p="http://schemas.openxmlformats.org/presentationml/2006/main">
  <p:tag name="REFSHAPE" val="1081082148"/>
</p:tagLst>
</file>

<file path=ppt/tags/tag34.xml><?xml version="1.0" encoding="utf-8"?>
<p:tagLst xmlns:p="http://schemas.openxmlformats.org/presentationml/2006/main">
  <p:tag name="REFSHAPE" val="1081082692"/>
</p:tagLst>
</file>

<file path=ppt/tags/tag35.xml><?xml version="1.0" encoding="utf-8"?>
<p:tagLst xmlns:p="http://schemas.openxmlformats.org/presentationml/2006/main">
  <p:tag name="KSO_WM_UNIT_TABLE_BEAUTIFY" val="smartTable{a5cec0e2-702d-4071-ab84-8a7dfbfe59d9}"/>
  <p:tag name="TABLE_EMPHASIZE_COLOR" val="14850714"/>
  <p:tag name="TABLE_SKINIDX" val="1"/>
  <p:tag name="TABLE_COLORIDX" val="c"/>
  <p:tag name="REFSHAPE" val="1081082964"/>
</p:tagLst>
</file>

<file path=ppt/tags/tag36.xml><?xml version="1.0" encoding="utf-8"?>
<p:tagLst xmlns:p="http://schemas.openxmlformats.org/presentationml/2006/main">
  <p:tag name="KSO_WM_UNIT_TABLE_BEAUTIFY" val="smartTable{b3fc4b7c-9e5a-4f66-8c2c-f33ae36c4fef}"/>
  <p:tag name="REFSHAPE" val="292295236"/>
  <p:tag name="TABLE_SKINIDX" val="1"/>
  <p:tag name="TABLE_COLORIDX" val="c"/>
</p:tagLst>
</file>

<file path=ppt/tags/tag37.xml><?xml version="1.0" encoding="utf-8"?>
<p:tagLst xmlns:p="http://schemas.openxmlformats.org/presentationml/2006/main">
  <p:tag name="ISLIDE.DIAGRAM" val="987ef756-ece9-48e9-ab84-80859334628f"/>
</p:tagLst>
</file>

<file path=ppt/tags/tag38.xml><?xml version="1.0" encoding="utf-8"?>
<p:tagLst xmlns:p="http://schemas.openxmlformats.org/presentationml/2006/main">
  <p:tag name="MH_TYPE" val="#NeiR#"/>
  <p:tag name="MH_NUMBER" val="4"/>
  <p:tag name="MH_CATEGORY" val="#BingLLB#"/>
  <p:tag name="MH_LAYOUT" val="SubTitle"/>
  <p:tag name="MH" val="20170710183418"/>
  <p:tag name="MH_LIBRARY" val="GRAPHIC"/>
</p:tagLst>
</file>

<file path=ppt/tags/tag39.xml><?xml version="1.0" encoding="utf-8"?>
<p:tagLst xmlns:p="http://schemas.openxmlformats.org/presentationml/2006/main">
  <p:tag name="MH_TYPE" val="#NeiR#"/>
  <p:tag name="MH_NUMBER" val="4"/>
  <p:tag name="MH_CATEGORY" val="#BingLLB#"/>
  <p:tag name="MH_LAYOUT" val="SubTitle"/>
  <p:tag name="MH" val="20170710183418"/>
  <p:tag name="MH_LIBRARY" val="GRAPHIC"/>
</p:tagLst>
</file>

<file path=ppt/tags/tag4.xml><?xml version="1.0" encoding="utf-8"?>
<p:tagLst xmlns:p="http://schemas.openxmlformats.org/presentationml/2006/main">
  <p:tag name="REFSHAPE" val="1081080924"/>
</p:tagLst>
</file>

<file path=ppt/tags/tag40.xml><?xml version="1.0" encoding="utf-8"?>
<p:tagLst xmlns:p="http://schemas.openxmlformats.org/presentationml/2006/main">
  <p:tag name="MH_TYPE" val="#NeiR#"/>
  <p:tag name="MH_NUMBER" val="4"/>
  <p:tag name="MH_CATEGORY" val="#BingLLB#"/>
  <p:tag name="MH_LAYOUT" val="SubTitle"/>
  <p:tag name="MH" val="20170710183418"/>
  <p:tag name="MH_LIBRARY" val="GRAPHIC"/>
</p:tagLst>
</file>

<file path=ppt/tags/tag41.xml><?xml version="1.0" encoding="utf-8"?>
<p:tagLst xmlns:p="http://schemas.openxmlformats.org/presentationml/2006/main">
  <p:tag name="ISLIDE.DIAGRAM" val="8c9d5d35-cb7f-44f8-bfde-3de0a11f51c0"/>
</p:tagLst>
</file>

<file path=ppt/tags/tag42.xml><?xml version="1.0" encoding="utf-8"?>
<p:tagLst xmlns:p="http://schemas.openxmlformats.org/presentationml/2006/main">
  <p:tag name="ISLIDE.DIAGRAM" val="8c9d5d35-cb7f-44f8-bfde-3de0a11f51c0"/>
</p:tagLst>
</file>

<file path=ppt/tags/tag43.xml><?xml version="1.0" encoding="utf-8"?>
<p:tagLst xmlns:p="http://schemas.openxmlformats.org/presentationml/2006/main">
  <p:tag name="ISLIDE.DIAGRAM" val="8c9d5d35-cb7f-44f8-bfde-3de0a11f51c0"/>
</p:tagLst>
</file>

<file path=ppt/tags/tag44.xml><?xml version="1.0" encoding="utf-8"?>
<p:tagLst xmlns:p="http://schemas.openxmlformats.org/presentationml/2006/main">
  <p:tag name="ISLIDE.DIAGRAM" val="6d39d0eb-5d27-490e-9ef8-49b4bf233f3d"/>
</p:tagLst>
</file>

<file path=ppt/tags/tag45.xml><?xml version="1.0" encoding="utf-8"?>
<p:tagLst xmlns:p="http://schemas.openxmlformats.org/presentationml/2006/main">
  <p:tag name="ISPRING_PRESENTATION_TITLE" val="PowerPoint 演示文稿"/>
</p:tagLst>
</file>

<file path=ppt/tags/tag5.xml><?xml version="1.0" encoding="utf-8"?>
<p:tagLst xmlns:p="http://schemas.openxmlformats.org/presentationml/2006/main">
  <p:tag name="REFSHAPE" val="1081080380"/>
</p:tagLst>
</file>

<file path=ppt/tags/tag6.xml><?xml version="1.0" encoding="utf-8"?>
<p:tagLst xmlns:p="http://schemas.openxmlformats.org/presentationml/2006/main">
  <p:tag name="REFSHAPE" val="1081082556"/>
</p:tagLst>
</file>

<file path=ppt/tags/tag7.xml><?xml version="1.0" encoding="utf-8"?>
<p:tagLst xmlns:p="http://schemas.openxmlformats.org/presentationml/2006/main">
  <p:tag name="REFSHAPE" val="1081081468"/>
</p:tagLst>
</file>

<file path=ppt/tags/tag8.xml><?xml version="1.0" encoding="utf-8"?>
<p:tagLst xmlns:p="http://schemas.openxmlformats.org/presentationml/2006/main">
  <p:tag name="REFSHAPE" val="1081079972"/>
</p:tagLst>
</file>

<file path=ppt/tags/tag9.xml><?xml version="1.0" encoding="utf-8"?>
<p:tagLst xmlns:p="http://schemas.openxmlformats.org/presentationml/2006/main">
  <p:tag name="REFSHAPE" val="1081081604"/>
</p:tagLst>
</file>

<file path=ppt/theme/theme1.xml><?xml version="1.0" encoding="utf-8"?>
<a:theme xmlns:a="http://schemas.openxmlformats.org/drawingml/2006/main" name="1">
  <a:themeElements>
    <a:clrScheme name="自定义 211">
      <a:dk1>
        <a:sysClr val="windowText" lastClr="000000"/>
      </a:dk1>
      <a:lt1>
        <a:sysClr val="window" lastClr="FFFFFF"/>
      </a:lt1>
      <a:dk2>
        <a:srgbClr val="44546A"/>
      </a:dk2>
      <a:lt2>
        <a:srgbClr val="E7E6E6"/>
      </a:lt2>
      <a:accent1>
        <a:srgbClr val="F3A720"/>
      </a:accent1>
      <a:accent2>
        <a:srgbClr val="F3A720"/>
      </a:accent2>
      <a:accent3>
        <a:srgbClr val="F3A720"/>
      </a:accent3>
      <a:accent4>
        <a:srgbClr val="F3A720"/>
      </a:accent4>
      <a:accent5>
        <a:srgbClr val="F3A720"/>
      </a:accent5>
      <a:accent6>
        <a:srgbClr val="F3A720"/>
      </a:accent6>
      <a:hlink>
        <a:srgbClr val="F3A720"/>
      </a:hlink>
      <a:folHlink>
        <a:srgbClr val="F3A72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1">
  <a:themeElements>
    <a:clrScheme name="自定义 211">
      <a:dk1>
        <a:sysClr val="windowText" lastClr="000000"/>
      </a:dk1>
      <a:lt1>
        <a:sysClr val="window" lastClr="FFFFFF"/>
      </a:lt1>
      <a:dk2>
        <a:srgbClr val="44546A"/>
      </a:dk2>
      <a:lt2>
        <a:srgbClr val="E7E6E6"/>
      </a:lt2>
      <a:accent1>
        <a:srgbClr val="F3A720"/>
      </a:accent1>
      <a:accent2>
        <a:srgbClr val="F3A720"/>
      </a:accent2>
      <a:accent3>
        <a:srgbClr val="F3A720"/>
      </a:accent3>
      <a:accent4>
        <a:srgbClr val="F3A720"/>
      </a:accent4>
      <a:accent5>
        <a:srgbClr val="F3A720"/>
      </a:accent5>
      <a:accent6>
        <a:srgbClr val="F3A720"/>
      </a:accent6>
      <a:hlink>
        <a:srgbClr val="F3A720"/>
      </a:hlink>
      <a:folHlink>
        <a:srgbClr val="F3A72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3821</Words>
  <Application>WPS 演示</Application>
  <PresentationFormat>宽屏</PresentationFormat>
  <Paragraphs>341</Paragraphs>
  <Slides>25</Slides>
  <Notes>25</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25</vt:i4>
      </vt:variant>
    </vt:vector>
  </HeadingPairs>
  <TitlesOfParts>
    <vt:vector size="38" baseType="lpstr">
      <vt:lpstr>Arial</vt:lpstr>
      <vt:lpstr>宋体</vt:lpstr>
      <vt:lpstr>Wingdings</vt:lpstr>
      <vt:lpstr>微软雅黑</vt:lpstr>
      <vt:lpstr>等线</vt:lpstr>
      <vt:lpstr>Century Gothic</vt:lpstr>
      <vt:lpstr>Arial</vt:lpstr>
      <vt:lpstr>Impact</vt:lpstr>
      <vt:lpstr>Arial Narrow</vt:lpstr>
      <vt:lpstr>Calibri</vt:lpstr>
      <vt:lpstr>Arial Unicode MS</vt:lpstr>
      <vt:lpstr>1</vt:lpstr>
      <vt:lpstr>2_1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锐旗设计；https://9ppt.taobao.com</dc:description>
  <cp:lastModifiedBy>执拗 i</cp:lastModifiedBy>
  <cp:revision>23</cp:revision>
  <dcterms:created xsi:type="dcterms:W3CDTF">2017-10-03T03:56:00Z</dcterms:created>
  <dcterms:modified xsi:type="dcterms:W3CDTF">2020-04-06T15:14:13Z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